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362" r:id="rId3"/>
    <p:sldId id="327" r:id="rId4"/>
    <p:sldId id="363" r:id="rId5"/>
    <p:sldId id="333" r:id="rId6"/>
    <p:sldId id="290" r:id="rId7"/>
    <p:sldId id="352" r:id="rId8"/>
    <p:sldId id="295" r:id="rId9"/>
    <p:sldId id="354" r:id="rId10"/>
    <p:sldId id="353" r:id="rId11"/>
    <p:sldId id="297" r:id="rId12"/>
    <p:sldId id="329" r:id="rId13"/>
    <p:sldId id="330" r:id="rId14"/>
    <p:sldId id="301" r:id="rId15"/>
    <p:sldId id="331" r:id="rId16"/>
    <p:sldId id="357" r:id="rId17"/>
    <p:sldId id="351" r:id="rId18"/>
    <p:sldId id="303" r:id="rId19"/>
    <p:sldId id="304" r:id="rId20"/>
    <p:sldId id="334" r:id="rId21"/>
    <p:sldId id="310" r:id="rId22"/>
    <p:sldId id="335" r:id="rId23"/>
    <p:sldId id="336" r:id="rId24"/>
    <p:sldId id="337" r:id="rId25"/>
    <p:sldId id="338" r:id="rId26"/>
    <p:sldId id="339" r:id="rId27"/>
    <p:sldId id="342" r:id="rId28"/>
    <p:sldId id="361" r:id="rId29"/>
    <p:sldId id="286" r:id="rId30"/>
    <p:sldId id="287" r:id="rId31"/>
    <p:sldId id="355" r:id="rId32"/>
    <p:sldId id="359" r:id="rId33"/>
    <p:sldId id="36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102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9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8224D-21DD-4294-A960-8FA5F3741B47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13982-0C80-4E3D-A114-D02984142FA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055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concentration.com/profiles/blogs/real-world-application-of-solving-equation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>
                <a:hlinkClick r:id="rId3"/>
              </a:rPr>
              <a:t>http://www.mathconcentration.com/profiles/blogs/real-world-application-of-solving-equations</a:t>
            </a:r>
            <a:endParaRPr lang="en-US" altLang="zh-TW" dirty="0"/>
          </a:p>
          <a:p>
            <a:r>
              <a:rPr lang="en-US" altLang="zh-TW" dirty="0"/>
              <a:t>Examples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1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meaning: in the original system of linear equations, there are</a:t>
            </a:r>
          </a:p>
          <a:p>
            <a:pPr eaLnBrk="1" hangingPunct="1"/>
            <a:r>
              <a:rPr kumimoji="1" lang="en-US" altLang="zh-TW" dirty="0"/>
              <a:t>                mutually contradictory equations.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15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MATLAB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92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47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Linear equation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System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Solution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Solution set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Consistent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inconsistent</a:t>
            </a:r>
            <a:r>
              <a:rPr kumimoji="1" lang="en-US" altLang="zh-TW" dirty="0">
                <a:solidFill>
                  <a:srgbClr val="800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Equivalent</a:t>
            </a:r>
            <a:r>
              <a:rPr kumimoji="1" lang="en-US" altLang="zh-TW" dirty="0">
                <a:solidFill>
                  <a:srgbClr val="800000"/>
                </a:solidFill>
              </a:rPr>
              <a:t> </a:t>
            </a:r>
            <a:r>
              <a:rPr kumimoji="1" lang="en-US" altLang="zh-TW" dirty="0"/>
              <a:t>systems of linear equations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Coefficient matrix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augmented matrix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of systems of linear equations.</a:t>
            </a:r>
          </a:p>
          <a:p>
            <a:pPr lvl="2"/>
            <a:r>
              <a:rPr kumimoji="1" lang="en-US" altLang="zh-TW" b="1" dirty="0">
                <a:solidFill>
                  <a:srgbClr val="800000"/>
                </a:solidFill>
              </a:rPr>
              <a:t>Basic variables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free variables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Elementary row operations</a:t>
            </a:r>
          </a:p>
          <a:p>
            <a:pPr lvl="1"/>
            <a:r>
              <a:rPr kumimoji="1" lang="en-US" altLang="zh-TW" b="1" dirty="0">
                <a:solidFill>
                  <a:srgbClr val="800000"/>
                </a:solidFill>
              </a:rPr>
              <a:t>Row echelon form</a:t>
            </a:r>
            <a:r>
              <a:rPr kumimoji="1" lang="en-US" altLang="zh-TW" b="1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and </a:t>
            </a:r>
            <a:r>
              <a:rPr kumimoji="1" lang="en-US" altLang="zh-TW" b="1" dirty="0">
                <a:solidFill>
                  <a:srgbClr val="800000"/>
                </a:solidFill>
              </a:rPr>
              <a:t>reduced row echelon form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6504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2152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黃蓉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漢代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術曰：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01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TW" dirty="0"/>
              <a:t>Simple operations defined on a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not change the solution set of the system of linear equations </a:t>
            </a:r>
          </a:p>
          <a:p>
            <a:pPr lvl="1">
              <a:lnSpc>
                <a:spcPct val="120000"/>
              </a:lnSpc>
            </a:pPr>
            <a:r>
              <a:rPr kumimoji="1" lang="en-US" altLang="zh-TW" dirty="0"/>
              <a:t>They are all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/>
              <a:t>Used for solving systems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Equivalent </a:t>
            </a:r>
            <a:r>
              <a:rPr kumimoji="1" lang="en-US" altLang="zh-TW" dirty="0"/>
              <a:t>systems of linear equations: having the same </a:t>
            </a:r>
            <a:r>
              <a:rPr kumimoji="1" lang="en-US" altLang="zh-TW" b="1" dirty="0">
                <a:solidFill>
                  <a:srgbClr val="000090"/>
                </a:solidFill>
              </a:rPr>
              <a:t>solution set</a:t>
            </a:r>
            <a:r>
              <a:rPr kumimoji="1" lang="en-US" altLang="zh-TW" dirty="0"/>
              <a:t>.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An elementary row operation </a:t>
            </a:r>
            <a:r>
              <a:rPr kumimoji="1" lang="en-US" altLang="zh-TW" dirty="0"/>
              <a:t>taken on a system of linear equations will result in another </a:t>
            </a:r>
            <a:r>
              <a:rPr kumimoji="1" lang="en-US" altLang="zh-TW" b="1" dirty="0">
                <a:solidFill>
                  <a:srgbClr val="008000"/>
                </a:solidFill>
              </a:rPr>
              <a:t>equivalent</a:t>
            </a:r>
            <a:r>
              <a:rPr kumimoji="1" lang="en-US" altLang="zh-TW" dirty="0">
                <a:solidFill>
                  <a:srgbClr val="008000"/>
                </a:solidFill>
              </a:rPr>
              <a:t> </a:t>
            </a:r>
            <a:r>
              <a:rPr kumimoji="1" lang="en-US" altLang="zh-TW" dirty="0"/>
              <a:t>system of linear equations</a:t>
            </a:r>
          </a:p>
          <a:p>
            <a:pPr>
              <a:lnSpc>
                <a:spcPct val="120000"/>
              </a:lnSpc>
            </a:pPr>
            <a:r>
              <a:rPr kumimoji="1" lang="en-US" altLang="zh-TW" dirty="0">
                <a:solidFill>
                  <a:srgbClr val="FF0000"/>
                </a:solidFill>
              </a:rPr>
              <a:t>Elementary row operations </a:t>
            </a:r>
            <a:r>
              <a:rPr kumimoji="1" lang="en-US" altLang="zh-TW" dirty="0"/>
              <a:t>for solving</a:t>
            </a:r>
            <a:r>
              <a:rPr kumimoji="1" lang="en-US" altLang="zh-TW" dirty="0">
                <a:solidFill>
                  <a:srgbClr val="FF0000"/>
                </a:solidFill>
              </a:rPr>
              <a:t> </a:t>
            </a:r>
            <a:r>
              <a:rPr kumimoji="1" lang="en-US" altLang="zh-TW" dirty="0"/>
              <a:t>systems of linear equations: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98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有上有下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41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1" lang="en-US" altLang="zh-TW" dirty="0"/>
              <a:t>Every elementary row operations are reversible.</a:t>
            </a:r>
          </a:p>
          <a:p>
            <a:pPr eaLnBrk="1" hangingPunct="1"/>
            <a:r>
              <a:rPr kumimoji="1" lang="en-US" altLang="zh-TW" dirty="0"/>
              <a:t>    For interchange operation it is obvious, for scaling operation</a:t>
            </a:r>
          </a:p>
          <a:p>
            <a:pPr eaLnBrk="1" hangingPunct="1"/>
            <a:r>
              <a:rPr kumimoji="1" lang="en-US" altLang="zh-TW" dirty="0"/>
              <a:t>    multiply the inverse of the nonzero constant, and for row addition</a:t>
            </a:r>
          </a:p>
          <a:p>
            <a:pPr eaLnBrk="1" hangingPunct="1"/>
            <a:r>
              <a:rPr kumimoji="1" lang="en-US" altLang="zh-TW" dirty="0"/>
              <a:t>    operation add the negative multiple of the row to the other row.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0345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890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Echelon 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【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軍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】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梯次編隊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階層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1" dirty="0">
                <a:solidFill>
                  <a:srgbClr val="FF0000"/>
                </a:solidFill>
              </a:rPr>
              <a:t>(Actually condition 3 is implied by 2.)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26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4. If a column contains the </a:t>
            </a:r>
            <a:r>
              <a:rPr lang="en-US" altLang="zh-TW" sz="2400" dirty="0">
                <a:solidFill>
                  <a:srgbClr val="0000FF"/>
                </a:solidFill>
              </a:rPr>
              <a:t>leading entry</a:t>
            </a:r>
            <a:r>
              <a:rPr lang="en-US" altLang="zh-TW" sz="2400" dirty="0"/>
              <a:t>, then </a:t>
            </a:r>
            <a:r>
              <a:rPr lang="en-US" altLang="zh-TW" sz="2400" dirty="0">
                <a:solidFill>
                  <a:srgbClr val="FF0000"/>
                </a:solidFill>
              </a:rPr>
              <a:t>all the other entries are 0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dirty="0"/>
              <a:t>5. The </a:t>
            </a:r>
            <a:r>
              <a:rPr lang="en-US" altLang="zh-TW" sz="2400" dirty="0">
                <a:solidFill>
                  <a:srgbClr val="FF0000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2400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105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Can different matrices have the same RREF?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13982-0C80-4E3D-A114-D02984142FAF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335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3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8243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5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107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234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7392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27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2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444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1D4D-63BB-48D3-B3A5-9837F1341EDE}" type="datetimeFigureOut">
              <a:rPr lang="zh-TW" altLang="en-US" smtClean="0"/>
              <a:t>2018/9/25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48EF2-DDDF-4BB4-821C-A5DCCF5158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38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7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10" Type="http://schemas.openxmlformats.org/officeDocument/2006/relationships/image" Target="../media/image26.png"/><Relationship Id="rId4" Type="http://schemas.openxmlformats.org/officeDocument/2006/relationships/image" Target="../media/image140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3.emf"/><Relationship Id="rId7" Type="http://schemas.openxmlformats.org/officeDocument/2006/relationships/image" Target="../media/image52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4.emf"/><Relationship Id="rId9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4.png"/><Relationship Id="rId3" Type="http://schemas.openxmlformats.org/officeDocument/2006/relationships/image" Target="../media/image53.emf"/><Relationship Id="rId7" Type="http://schemas.openxmlformats.org/officeDocument/2006/relationships/image" Target="../media/image59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54.emf"/><Relationship Id="rId1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77.png"/><Relationship Id="rId7" Type="http://schemas.openxmlformats.org/officeDocument/2006/relationships/image" Target="../media/image580.png"/><Relationship Id="rId2" Type="http://schemas.openxmlformats.org/officeDocument/2006/relationships/image" Target="../media/image5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.png"/><Relationship Id="rId9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84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4" Type="http://schemas.openxmlformats.org/officeDocument/2006/relationships/image" Target="../media/image49.png"/><Relationship Id="rId9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72.png"/><Relationship Id="rId7" Type="http://schemas.openxmlformats.org/officeDocument/2006/relationships/image" Target="../media/image5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3" Type="http://schemas.openxmlformats.org/officeDocument/2006/relationships/image" Target="../media/image57.emf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75.png"/><Relationship Id="rId5" Type="http://schemas.openxmlformats.org/officeDocument/2006/relationships/image" Target="../media/image80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8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Solving</a:t>
            </a:r>
            <a:r>
              <a:rPr lang="zh-TW" altLang="en-US" dirty="0"/>
              <a:t> </a:t>
            </a:r>
            <a:r>
              <a:rPr lang="en-US" altLang="zh-TW" dirty="0"/>
              <a:t>System of </a:t>
            </a:r>
            <a:br>
              <a:rPr lang="en-US" altLang="zh-TW" dirty="0"/>
            </a:br>
            <a:r>
              <a:rPr lang="en-US" altLang="zh-TW" dirty="0"/>
              <a:t>Linear Equations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 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49964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Strategy of solving: 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8617" y="3275499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474" y="3275499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56" y="3275499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565" y="3275499"/>
                <a:ext cx="2623071" cy="6178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向右箭號 7"/>
          <p:cNvSpPr/>
          <p:nvPr/>
        </p:nvSpPr>
        <p:spPr>
          <a:xfrm>
            <a:off x="2347062" y="332760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677153" y="3327606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6941656" y="3301552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 rot="5400000">
            <a:off x="1116427" y="3932830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 rot="5400000">
            <a:off x="3557888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 rot="5400000">
            <a:off x="5821935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 rot="5400000">
            <a:off x="7877000" y="3932831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04" y="4497133"/>
                <a:ext cx="1369286" cy="461921"/>
              </a:xfrm>
              <a:prstGeom prst="rect">
                <a:avLst/>
              </a:prstGeom>
              <a:blipFill rotWithShape="0"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735" y="4497132"/>
                <a:ext cx="1369286" cy="461921"/>
              </a:xfrm>
              <a:prstGeom prst="rect">
                <a:avLst/>
              </a:prstGeom>
              <a:blipFill rotWithShape="0">
                <a:blip r:embed="rId8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818" y="4538055"/>
                <a:ext cx="1241045" cy="4619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303" y="4550429"/>
                <a:ext cx="1067920" cy="46192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562904" y="526002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562904" y="5711242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62904" y="6172907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25" name="向右箭號 24"/>
          <p:cNvSpPr/>
          <p:nvPr/>
        </p:nvSpPr>
        <p:spPr>
          <a:xfrm>
            <a:off x="2119022" y="460830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522894" y="4624609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右箭號 28"/>
          <p:cNvSpPr/>
          <p:nvPr/>
        </p:nvSpPr>
        <p:spPr>
          <a:xfrm>
            <a:off x="6721613" y="4650597"/>
            <a:ext cx="814143" cy="30596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向右箭號 29"/>
          <p:cNvSpPr/>
          <p:nvPr/>
        </p:nvSpPr>
        <p:spPr>
          <a:xfrm rot="16200000">
            <a:off x="8198127" y="4004625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 rot="5400000" flipV="1">
            <a:off x="1464188" y="3974684"/>
            <a:ext cx="447928" cy="33692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14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705151" y="2625305"/>
            <a:ext cx="1450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equivalent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67284" y="6034608"/>
            <a:ext cx="4009431" cy="52322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sz="2800" dirty="0"/>
              <a:t>elementary row operations</a:t>
            </a:r>
            <a:endParaRPr kumimoji="1" lang="zh-TW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948134" y="2265554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/>
              <a:t>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x</a:t>
            </a:r>
            <a:r>
              <a:rPr kumimoji="1" lang="en-US" altLang="zh-TW" sz="2800" dirty="0">
                <a:solidFill>
                  <a:srgbClr val="FF0000"/>
                </a:solidFill>
              </a:rPr>
              <a:t> =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</a:t>
            </a:r>
            <a:r>
              <a:rPr kumimoji="1" lang="en-US" altLang="zh-TW" sz="2800" dirty="0">
                <a:solidFill>
                  <a:srgbClr val="FF0000"/>
                </a:solidFill>
              </a:rPr>
              <a:t> 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595469" y="3456473"/>
            <a:ext cx="176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A’=</a:t>
            </a:r>
            <a:r>
              <a:rPr kumimoji="1" lang="zh-TW" altLang="en-US" sz="2800" dirty="0">
                <a:solidFill>
                  <a:srgbClr val="FF0000"/>
                </a:solidFill>
              </a:rPr>
              <a:t>[ </a:t>
            </a:r>
            <a:r>
              <a:rPr kumimoji="1" lang="en-US" altLang="zh-TW" sz="2800" i="1" dirty="0">
                <a:solidFill>
                  <a:srgbClr val="FF0000"/>
                </a:solidFill>
              </a:rPr>
              <a:t>A</a:t>
            </a:r>
            <a:r>
              <a:rPr kumimoji="1" lang="en-US" altLang="zh-TW" sz="2800" dirty="0">
                <a:solidFill>
                  <a:srgbClr val="FF0000"/>
                </a:solidFill>
              </a:rPr>
              <a:t>  </a:t>
            </a:r>
            <a:r>
              <a:rPr kumimoji="1" lang="en-US" altLang="zh-TW" sz="2800" b="1" dirty="0">
                <a:solidFill>
                  <a:srgbClr val="FF0000"/>
                </a:solidFill>
              </a:rPr>
              <a:t>b </a:t>
            </a:r>
            <a:r>
              <a:rPr kumimoji="1" lang="en-US" altLang="zh-TW" sz="2800" dirty="0">
                <a:solidFill>
                  <a:srgbClr val="FF0000"/>
                </a:solidFill>
              </a:rPr>
              <a:t>] 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4477" y="1473376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complex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18" name="向下箭號 17"/>
          <p:cNvSpPr/>
          <p:nvPr/>
        </p:nvSpPr>
        <p:spPr>
          <a:xfrm>
            <a:off x="1299537" y="2847454"/>
            <a:ext cx="562708" cy="66400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下箭號 18"/>
          <p:cNvSpPr/>
          <p:nvPr/>
        </p:nvSpPr>
        <p:spPr>
          <a:xfrm rot="16200000" flipH="1">
            <a:off x="2384073" y="3510479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209720" y="3413826"/>
            <a:ext cx="707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chemeClr val="accent2"/>
                </a:solidFill>
                <a:sym typeface="Symbol" pitchFamily="18" charset="2"/>
              </a:rPr>
              <a:t>……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2861117" y="3472033"/>
            <a:ext cx="640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979113" y="3472033"/>
            <a:ext cx="7304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FF0000"/>
                </a:solidFill>
                <a:sym typeface="Symbol" pitchFamily="18" charset="2"/>
              </a:rPr>
              <a:t> A’’’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553277" y="3464452"/>
            <a:ext cx="1590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R=</a:t>
            </a:r>
            <a:r>
              <a:rPr kumimoji="1" lang="zh-TW" altLang="en-US" sz="2800" dirty="0">
                <a:solidFill>
                  <a:srgbClr val="7030A0"/>
                </a:solidFill>
              </a:rPr>
              <a:t>[ </a:t>
            </a:r>
            <a:r>
              <a:rPr kumimoji="1" lang="en-US" altLang="zh-TW" sz="2800" i="1" dirty="0">
                <a:solidFill>
                  <a:srgbClr val="7030A0"/>
                </a:solidFill>
              </a:rPr>
              <a:t>R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dirty="0">
                <a:solidFill>
                  <a:srgbClr val="7030A0"/>
                </a:solidFill>
              </a:rPr>
              <a:t> 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>
                <a:solidFill>
                  <a:srgbClr val="7030A0"/>
                </a:solidFill>
              </a:rPr>
              <a:t> </a:t>
            </a:r>
            <a:r>
              <a:rPr kumimoji="1" lang="en-US" altLang="zh-TW" sz="2800" dirty="0">
                <a:solidFill>
                  <a:srgbClr val="7030A0"/>
                </a:solidFill>
              </a:rPr>
              <a:t>]</a:t>
            </a:r>
            <a:endParaRPr lang="zh-TW" altLang="en-US" sz="2800" dirty="0">
              <a:solidFill>
                <a:srgbClr val="7030A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37532" y="2268286"/>
            <a:ext cx="1257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800" i="1" dirty="0" err="1">
                <a:solidFill>
                  <a:srgbClr val="7030A0"/>
                </a:solidFill>
                <a:sym typeface="Symbol" pitchFamily="18" charset="2"/>
              </a:rPr>
              <a:t>R</a:t>
            </a:r>
            <a:r>
              <a:rPr kumimoji="1" lang="en-US" altLang="zh-TW" sz="2800" dirty="0" err="1">
                <a:solidFill>
                  <a:srgbClr val="7030A0"/>
                </a:solidFill>
                <a:sym typeface="Symbol" pitchFamily="18" charset="2"/>
              </a:rPr>
              <a:t></a:t>
            </a:r>
            <a:r>
              <a:rPr kumimoji="1" lang="en-US" altLang="zh-TW" sz="2800" b="1" dirty="0" err="1">
                <a:solidFill>
                  <a:srgbClr val="7030A0"/>
                </a:solidFill>
                <a:sym typeface="Symbol" pitchFamily="18" charset="2"/>
              </a:rPr>
              <a:t>x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 = </a:t>
            </a:r>
            <a:r>
              <a:rPr kumimoji="1" lang="en-US" altLang="zh-TW" sz="2800" b="1" dirty="0">
                <a:solidFill>
                  <a:srgbClr val="7030A0"/>
                </a:solidFill>
                <a:sym typeface="Symbol" pitchFamily="18" charset="2"/>
              </a:rPr>
              <a:t>b</a:t>
            </a:r>
            <a:r>
              <a:rPr kumimoji="1" lang="en-US" altLang="zh-TW" sz="2800" dirty="0">
                <a:solidFill>
                  <a:srgbClr val="7030A0"/>
                </a:solidFill>
                <a:sym typeface="Symbol" pitchFamily="18" charset="2"/>
              </a:rPr>
              <a:t></a:t>
            </a:r>
          </a:p>
        </p:txBody>
      </p:sp>
      <p:sp>
        <p:nvSpPr>
          <p:cNvPr id="29" name="向下箭號 28"/>
          <p:cNvSpPr/>
          <p:nvPr/>
        </p:nvSpPr>
        <p:spPr>
          <a:xfrm flipH="1" flipV="1">
            <a:off x="7094048" y="2791170"/>
            <a:ext cx="562708" cy="66699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54782" y="1449278"/>
            <a:ext cx="293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 </a:t>
            </a:r>
            <a:r>
              <a:rPr lang="en-US" altLang="zh-TW" sz="2400" b="1" i="1" dirty="0"/>
              <a:t>simple</a:t>
            </a:r>
            <a:r>
              <a:rPr lang="en-US" altLang="zh-TW" sz="2400" dirty="0"/>
              <a:t> system of linear equations</a:t>
            </a:r>
            <a:endParaRPr lang="zh-TW" altLang="en-US" sz="24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628650" y="4502833"/>
            <a:ext cx="6939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1. Interchange any two rows of the matrix</a:t>
            </a:r>
            <a:endParaRPr lang="zh-TW" altLang="en-US" sz="24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28650" y="4940400"/>
            <a:ext cx="8740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2. Multiply every entry of some row by the same nonzero scalar</a:t>
            </a:r>
            <a:endParaRPr lang="zh-TW" altLang="en-US" sz="2400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628650" y="5406269"/>
            <a:ext cx="8536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3. Add a multiple of one row of the matrix to another row</a:t>
            </a:r>
            <a:endParaRPr lang="zh-TW" altLang="en-US" sz="2400" dirty="0"/>
          </a:p>
        </p:txBody>
      </p:sp>
      <p:sp>
        <p:nvSpPr>
          <p:cNvPr id="34" name="向下箭號 33"/>
          <p:cNvSpPr/>
          <p:nvPr/>
        </p:nvSpPr>
        <p:spPr>
          <a:xfrm rot="16200000" flipH="1">
            <a:off x="3494624" y="349916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下箭號 34"/>
          <p:cNvSpPr/>
          <p:nvPr/>
        </p:nvSpPr>
        <p:spPr>
          <a:xfrm rot="16200000" flipH="1">
            <a:off x="4713500" y="3502897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向下箭號 35"/>
          <p:cNvSpPr/>
          <p:nvPr/>
        </p:nvSpPr>
        <p:spPr>
          <a:xfrm rot="16200000" flipH="1">
            <a:off x="5870094" y="3504124"/>
            <a:ext cx="491956" cy="477593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左-右雙向箭號 36"/>
          <p:cNvSpPr/>
          <p:nvPr/>
        </p:nvSpPr>
        <p:spPr>
          <a:xfrm>
            <a:off x="2455740" y="2392387"/>
            <a:ext cx="4097537" cy="33722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6365981" y="4008212"/>
            <a:ext cx="2066688" cy="66665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reduced row echelon form</a:t>
            </a:r>
          </a:p>
        </p:txBody>
      </p:sp>
    </p:spTree>
    <p:extLst>
      <p:ext uri="{BB962C8B-B14F-4D97-AF65-F5344CB8AC3E}">
        <p14:creationId xmlns:p14="http://schemas.microsoft.com/office/powerpoint/2010/main" val="318329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8" grpId="0"/>
      <p:bldP spid="16" grpId="0"/>
      <p:bldP spid="18" grpId="0" animBg="1"/>
      <p:bldP spid="19" grpId="0" animBg="1"/>
      <p:bldP spid="20" grpId="0"/>
      <p:bldP spid="21" grpId="0"/>
      <p:bldP spid="24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</a:t>
            </a: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sp>
        <p:nvSpPr>
          <p:cNvPr id="11" name="矩形 10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endCxn id="7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23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  <p:bldP spid="7" grpId="0" animBg="1"/>
      <p:bldP spid="9" grpId="0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699" y="3838113"/>
            <a:ext cx="3857017" cy="18670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Row Echelon Form</a:t>
            </a:r>
            <a:endParaRPr lang="en-US" altLang="zh-TW" dirty="0"/>
          </a:p>
        </p:txBody>
      </p:sp>
      <p:sp>
        <p:nvSpPr>
          <p:cNvPr id="5" name="橢圓 4"/>
          <p:cNvSpPr/>
          <p:nvPr/>
        </p:nvSpPr>
        <p:spPr>
          <a:xfrm>
            <a:off x="5087349" y="3836386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38773" y="427663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673289" y="474539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722016" y="385081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1. Each nonzero row lies above </a:t>
            </a:r>
            <a:r>
              <a:rPr lang="en-US" altLang="zh-TW" sz="2400" dirty="0">
                <a:solidFill>
                  <a:srgbClr val="00B050"/>
                </a:solidFill>
              </a:rPr>
              <a:t>every zero row</a:t>
            </a:r>
          </a:p>
        </p:txBody>
      </p:sp>
      <p:cxnSp>
        <p:nvCxnSpPr>
          <p:cNvPr id="14" name="直線單箭頭接點 13"/>
          <p:cNvCxnSpPr/>
          <p:nvPr/>
        </p:nvCxnSpPr>
        <p:spPr>
          <a:xfrm>
            <a:off x="5510989" y="4096629"/>
            <a:ext cx="673201" cy="2661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6" idx="3"/>
            <a:endCxn id="7" idx="7"/>
          </p:cNvCxnSpPr>
          <p:nvPr/>
        </p:nvCxnSpPr>
        <p:spPr>
          <a:xfrm flipH="1">
            <a:off x="5988299" y="4582897"/>
            <a:ext cx="304521" cy="21503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4572000" y="5717025"/>
            <a:ext cx="431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No zero rows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6" name="橢圓 15"/>
          <p:cNvSpPr/>
          <p:nvPr/>
        </p:nvSpPr>
        <p:spPr>
          <a:xfrm>
            <a:off x="8008448" y="523001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>
            <a:endCxn id="16" idx="2"/>
          </p:cNvCxnSpPr>
          <p:nvPr/>
        </p:nvCxnSpPr>
        <p:spPr>
          <a:xfrm>
            <a:off x="5977811" y="5034129"/>
            <a:ext cx="2030637" cy="3752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722016" y="4987424"/>
            <a:ext cx="397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altLang="zh-TW" sz="2400" dirty="0"/>
              <a:t>2.</a:t>
            </a:r>
            <a:r>
              <a:rPr lang="zh-TW" altLang="en-US" sz="2400" dirty="0"/>
              <a:t> </a:t>
            </a:r>
            <a:r>
              <a:rPr lang="en-US" altLang="zh-TW" sz="2400" dirty="0"/>
              <a:t>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</a:t>
            </a:r>
            <a:r>
              <a:rPr lang="en-US" altLang="zh-TW" sz="2400" dirty="0">
                <a:solidFill>
                  <a:srgbClr val="0000FF"/>
                </a:solidFill>
              </a:rPr>
              <a:t> </a:t>
            </a:r>
            <a:r>
              <a:rPr lang="en-US" altLang="zh-TW" sz="2400" dirty="0">
                <a:solidFill>
                  <a:srgbClr val="FF0000"/>
                </a:solidFill>
              </a:rPr>
              <a:t>in echelon form</a:t>
            </a:r>
          </a:p>
        </p:txBody>
      </p:sp>
    </p:spTree>
    <p:extLst>
      <p:ext uri="{BB962C8B-B14F-4D97-AF65-F5344CB8AC3E}">
        <p14:creationId xmlns:p14="http://schemas.microsoft.com/office/powerpoint/2010/main" val="258348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6" name="矩形 5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559" y="3757936"/>
            <a:ext cx="4030444" cy="2140391"/>
          </a:xfrm>
          <a:prstGeom prst="rect">
            <a:avLst/>
          </a:prstGeom>
        </p:spPr>
      </p:pic>
      <p:sp>
        <p:nvSpPr>
          <p:cNvPr id="9" name="橢圓 8"/>
          <p:cNvSpPr/>
          <p:nvPr/>
        </p:nvSpPr>
        <p:spPr>
          <a:xfrm>
            <a:off x="5104753" y="37570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161114" y="41864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868442" y="4628618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039216" y="5070774"/>
            <a:ext cx="3458080" cy="78401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76914" y="3984221"/>
            <a:ext cx="741351" cy="3025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>
            <a:endCxn id="11" idx="1"/>
          </p:cNvCxnSpPr>
          <p:nvPr/>
        </p:nvCxnSpPr>
        <p:spPr>
          <a:xfrm>
            <a:off x="6530171" y="4414871"/>
            <a:ext cx="392318" cy="2662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051916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120449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845030" y="3581400"/>
            <a:ext cx="434594" cy="250190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502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pic.sucaibar.com/pic/201308/17/7f29275bc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56" y="5868509"/>
            <a:ext cx="596280" cy="59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09" y="5782791"/>
            <a:ext cx="693092" cy="69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8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131" y="3860435"/>
            <a:ext cx="3749589" cy="177063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</a:p>
          <a:p>
            <a:r>
              <a:rPr lang="en-US" altLang="zh-TW" b="1" i="1" u="sng" dirty="0"/>
              <a:t>Reduced Row Echelon Form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9" name="橢圓 8"/>
          <p:cNvSpPr/>
          <p:nvPr/>
        </p:nvSpPr>
        <p:spPr>
          <a:xfrm>
            <a:off x="5110048" y="390449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477822" y="432621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7564235" y="4747655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482209" y="4131640"/>
            <a:ext cx="1020384" cy="3260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20110" y="4547751"/>
            <a:ext cx="771403" cy="2945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5110048" y="5196371"/>
            <a:ext cx="3458080" cy="32578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37939" y="375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altLang="zh-TW" sz="2400" dirty="0"/>
              <a:t>1-2 The matrix is in row echelon form</a:t>
            </a:r>
          </a:p>
        </p:txBody>
      </p:sp>
      <p:sp>
        <p:nvSpPr>
          <p:cNvPr id="22" name="矩形 21"/>
          <p:cNvSpPr/>
          <p:nvPr/>
        </p:nvSpPr>
        <p:spPr>
          <a:xfrm>
            <a:off x="537939" y="4582462"/>
            <a:ext cx="41358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sz="2400" dirty="0"/>
              <a:t>3. The columns containing the </a:t>
            </a:r>
            <a:r>
              <a:rPr lang="en-US" altLang="zh-TW" sz="2400" dirty="0">
                <a:solidFill>
                  <a:srgbClr val="0000FF"/>
                </a:solidFill>
              </a:rPr>
              <a:t>leading entries </a:t>
            </a:r>
            <a:r>
              <a:rPr lang="en-US" altLang="zh-TW" sz="2400" dirty="0"/>
              <a:t>are </a:t>
            </a:r>
            <a:r>
              <a:rPr lang="en-US" altLang="zh-TW" sz="2400" dirty="0">
                <a:solidFill>
                  <a:srgbClr val="7030A0"/>
                </a:solidFill>
              </a:rPr>
              <a:t>standard vectors</a:t>
            </a:r>
            <a:r>
              <a:rPr lang="en-US" altLang="zh-TW" sz="2400" dirty="0"/>
              <a:t>.</a:t>
            </a:r>
            <a:endParaRPr lang="en-US" altLang="zh-TW" sz="2400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51916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6423101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516613" y="3749688"/>
            <a:ext cx="434594" cy="203310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06" y="559356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307" y="5622098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g.cool80.com/i/png/13/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916" y="5639365"/>
            <a:ext cx="832740" cy="8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88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RREF is 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52975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 matrix can be transformed into multiple REF by row operation, but only one RREF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08" y="4229255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16" y="4237973"/>
            <a:ext cx="1680783" cy="81158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707071" y="2524102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8442" y="3778423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2893579"/>
                <a:ext cx="1961884" cy="7325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−15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071" y="5779057"/>
                <a:ext cx="2090124" cy="7325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−6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9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7351" y="4273492"/>
                <a:ext cx="1961884" cy="73257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/>
          <p:cNvCxnSpPr/>
          <p:nvPr/>
        </p:nvCxnSpPr>
        <p:spPr>
          <a:xfrm flipV="1">
            <a:off x="2554715" y="3284644"/>
            <a:ext cx="1127062" cy="1400164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endCxn id="10" idx="1"/>
          </p:cNvCxnSpPr>
          <p:nvPr/>
        </p:nvCxnSpPr>
        <p:spPr>
          <a:xfrm>
            <a:off x="2583970" y="4663721"/>
            <a:ext cx="1123101" cy="148162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1" idx="1"/>
          </p:cNvCxnSpPr>
          <p:nvPr/>
        </p:nvCxnSpPr>
        <p:spPr>
          <a:xfrm flipV="1">
            <a:off x="2546928" y="4639779"/>
            <a:ext cx="1150423" cy="478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659493" y="3284644"/>
            <a:ext cx="1094526" cy="1302183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49258" y="3945765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749257" y="5413289"/>
            <a:ext cx="182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REF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33" name="直線單箭頭接點 32"/>
          <p:cNvCxnSpPr>
            <a:endCxn id="5" idx="1"/>
          </p:cNvCxnSpPr>
          <p:nvPr/>
        </p:nvCxnSpPr>
        <p:spPr>
          <a:xfrm flipV="1">
            <a:off x="5659235" y="4643767"/>
            <a:ext cx="1113381" cy="114485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5797195" y="4758252"/>
            <a:ext cx="975421" cy="1491878"/>
          </a:xfrm>
          <a:prstGeom prst="straightConnector1">
            <a:avLst/>
          </a:prstGeom>
          <a:ln w="57150">
            <a:solidFill>
              <a:srgbClr val="0000F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0B482D9-2EEA-431D-AA2D-F7A3DEA955CC}"/>
              </a:ext>
            </a:extLst>
          </p:cNvPr>
          <p:cNvSpPr txBox="1"/>
          <p:nvPr/>
        </p:nvSpPr>
        <p:spPr>
          <a:xfrm>
            <a:off x="6675650" y="871142"/>
            <a:ext cx="1725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P577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51120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7" y="2585124"/>
            <a:ext cx="3611427" cy="1447899"/>
          </a:xfrm>
          <a:prstGeom prst="rect">
            <a:avLst/>
          </a:prstGeom>
        </p:spPr>
      </p:pic>
      <p:pic>
        <p:nvPicPr>
          <p:cNvPr id="5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29" y="2585124"/>
            <a:ext cx="3378431" cy="144789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886630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A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7473" y="199443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R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>
            <a:off x="4319462" y="2884515"/>
            <a:ext cx="675249" cy="604911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656615" y="327097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02599" y="2912167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314557" y="2553361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117910" y="4360066"/>
            <a:ext cx="2339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</a:rPr>
              <a:t>Leading Entry</a:t>
            </a:r>
            <a:endParaRPr lang="zh-TW" altLang="en-US" sz="2800" dirty="0">
              <a:solidFill>
                <a:srgbClr val="0000FF"/>
              </a:solidFill>
            </a:endParaRPr>
          </a:p>
        </p:txBody>
      </p:sp>
      <p:cxnSp>
        <p:nvCxnSpPr>
          <p:cNvPr id="14" name="直線單箭頭接點 13"/>
          <p:cNvCxnSpPr>
            <a:endCxn id="11" idx="4"/>
          </p:cNvCxnSpPr>
          <p:nvPr/>
        </p:nvCxnSpPr>
        <p:spPr>
          <a:xfrm flipH="1" flipV="1">
            <a:off x="5499086" y="2912167"/>
            <a:ext cx="319824" cy="1447899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6153367" y="3239212"/>
            <a:ext cx="190886" cy="112085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endCxn id="9" idx="3"/>
          </p:cNvCxnSpPr>
          <p:nvPr/>
        </p:nvCxnSpPr>
        <p:spPr>
          <a:xfrm flipV="1">
            <a:off x="6514171" y="3577233"/>
            <a:ext cx="196491" cy="782833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2762666" y="3253772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2149959" y="2911843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橢圓 23"/>
          <p:cNvSpPr/>
          <p:nvPr/>
        </p:nvSpPr>
        <p:spPr>
          <a:xfrm>
            <a:off x="821471" y="2536160"/>
            <a:ext cx="369057" cy="358806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/>
          <p:cNvSpPr txBox="1"/>
          <p:nvPr/>
        </p:nvSpPr>
        <p:spPr>
          <a:xfrm>
            <a:off x="878613" y="5146434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positions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0000FF"/>
                </a:solidFill>
              </a:rPr>
              <a:t>(1,1)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0000FF"/>
                </a:solidFill>
              </a:rPr>
              <a:t>(2,3)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0000FF"/>
                </a:solidFill>
              </a:rPr>
              <a:t>(3,4)</a:t>
            </a:r>
            <a:r>
              <a:rPr lang="en-US" altLang="zh-TW" sz="2800" dirty="0"/>
              <a:t>.</a:t>
            </a:r>
            <a:endParaRPr lang="zh-TW" altLang="en-US" sz="2800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878613" y="5761999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The </a:t>
            </a:r>
            <a:r>
              <a:rPr lang="en-US" altLang="zh-TW" sz="2800" dirty="0">
                <a:solidFill>
                  <a:srgbClr val="FF0000"/>
                </a:solidFill>
              </a:rPr>
              <a:t>pivot columns </a:t>
            </a:r>
            <a:r>
              <a:rPr lang="en-US" altLang="zh-TW" sz="2800" dirty="0"/>
              <a:t>of A are </a:t>
            </a:r>
            <a:r>
              <a:rPr lang="en-US" altLang="zh-TW" sz="2800" dirty="0">
                <a:solidFill>
                  <a:srgbClr val="7030A0"/>
                </a:solidFill>
              </a:rPr>
              <a:t>1</a:t>
            </a:r>
            <a:r>
              <a:rPr lang="en-US" altLang="zh-TW" sz="2800" baseline="30000" dirty="0">
                <a:solidFill>
                  <a:srgbClr val="7030A0"/>
                </a:solidFill>
              </a:rPr>
              <a:t>st</a:t>
            </a:r>
            <a:r>
              <a:rPr lang="en-US" altLang="zh-TW" sz="2800" dirty="0"/>
              <a:t>, </a:t>
            </a:r>
            <a:r>
              <a:rPr lang="en-US" altLang="zh-TW" sz="2800" dirty="0">
                <a:solidFill>
                  <a:srgbClr val="7030A0"/>
                </a:solidFill>
              </a:rPr>
              <a:t>3</a:t>
            </a:r>
            <a:r>
              <a:rPr lang="en-US" altLang="zh-TW" sz="2800" baseline="30000" dirty="0">
                <a:solidFill>
                  <a:srgbClr val="7030A0"/>
                </a:solidFill>
              </a:rPr>
              <a:t>rd</a:t>
            </a:r>
            <a:r>
              <a:rPr lang="en-US" altLang="zh-TW" sz="2800" dirty="0"/>
              <a:t> and </a:t>
            </a:r>
            <a:r>
              <a:rPr lang="en-US" altLang="zh-TW" sz="2800" dirty="0">
                <a:solidFill>
                  <a:srgbClr val="7030A0"/>
                </a:solidFill>
              </a:rPr>
              <a:t>4</a:t>
            </a:r>
            <a:r>
              <a:rPr lang="en-US" altLang="zh-TW" sz="2800" baseline="30000" dirty="0">
                <a:solidFill>
                  <a:srgbClr val="7030A0"/>
                </a:solidFill>
              </a:rPr>
              <a:t>th</a:t>
            </a:r>
            <a:r>
              <a:rPr lang="en-US" altLang="zh-TW" sz="2800" dirty="0"/>
              <a:t> columns.</a:t>
            </a:r>
            <a:endParaRPr lang="zh-TW" altLang="en-US" sz="2800" dirty="0"/>
          </a:p>
        </p:txBody>
      </p:sp>
      <p:sp>
        <p:nvSpPr>
          <p:cNvPr id="27" name="向上箭號 26"/>
          <p:cNvSpPr/>
          <p:nvPr/>
        </p:nvSpPr>
        <p:spPr>
          <a:xfrm>
            <a:off x="765855" y="4081987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上箭號 27"/>
          <p:cNvSpPr/>
          <p:nvPr/>
        </p:nvSpPr>
        <p:spPr>
          <a:xfrm>
            <a:off x="26782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向上箭號 28"/>
          <p:cNvSpPr/>
          <p:nvPr/>
        </p:nvSpPr>
        <p:spPr>
          <a:xfrm>
            <a:off x="2103686" y="4059431"/>
            <a:ext cx="480287" cy="469900"/>
          </a:xfrm>
          <a:prstGeom prst="up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35A2D74-D490-47E6-A3C6-B356F32EDCE2}"/>
              </a:ext>
            </a:extLst>
          </p:cNvPr>
          <p:cNvSpPr txBox="1"/>
          <p:nvPr/>
        </p:nvSpPr>
        <p:spPr>
          <a:xfrm>
            <a:off x="7197696" y="227724"/>
            <a:ext cx="1800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Pivot </a:t>
            </a:r>
            <a:r>
              <a:rPr lang="zh-TW" altLang="en-US" sz="2400" dirty="0"/>
              <a:t>中樞</a:t>
            </a:r>
          </a:p>
        </p:txBody>
      </p:sp>
    </p:spTree>
    <p:extLst>
      <p:ext uri="{BB962C8B-B14F-4D97-AF65-F5344CB8AC3E}">
        <p14:creationId xmlns:p14="http://schemas.microsoft.com/office/powerpoint/2010/main" val="10839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system of linear equations is easily solvable if its augmented matrix is in </a:t>
            </a:r>
            <a:r>
              <a:rPr lang="en-US" altLang="zh-TW" b="1" i="1" u="sng" dirty="0"/>
              <a:t>reduced row echelon form</a:t>
            </a:r>
            <a:endParaRPr lang="zh-TW" altLang="en-US" dirty="0"/>
          </a:p>
        </p:txBody>
      </p:sp>
      <p:pic>
        <p:nvPicPr>
          <p:cNvPr id="4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37" y="3988124"/>
            <a:ext cx="2334245" cy="1123896"/>
          </a:xfrm>
          <a:prstGeom prst="rect">
            <a:avLst/>
          </a:prstGeom>
        </p:spPr>
      </p:pic>
      <p:sp>
        <p:nvSpPr>
          <p:cNvPr id="8" name="向右箭號 7"/>
          <p:cNvSpPr/>
          <p:nvPr/>
        </p:nvSpPr>
        <p:spPr>
          <a:xfrm>
            <a:off x="4518083" y="4354927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572" y="4007080"/>
            <a:ext cx="1885388" cy="1085983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78756" y="5246956"/>
            <a:ext cx="24802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kumimoji="1" lang="en-US" altLang="zh-TW" dirty="0"/>
              <a:t>If RREF looks like [ </a:t>
            </a:r>
            <a:r>
              <a:rPr kumimoji="1" lang="en-US" altLang="zh-TW" i="1" dirty="0"/>
              <a:t>I</a:t>
            </a:r>
            <a:r>
              <a:rPr kumimoji="1" lang="en-US" altLang="zh-TW" dirty="0"/>
              <a:t>  </a:t>
            </a:r>
            <a:r>
              <a:rPr kumimoji="1" lang="en-US" altLang="zh-TW" b="1" dirty="0"/>
              <a:t>b</a:t>
            </a:r>
            <a:r>
              <a:rPr kumimoji="1" lang="en-US" altLang="zh-TW" dirty="0">
                <a:sym typeface="Symbol" pitchFamily="18" charset="2"/>
              </a:rPr>
              <a:t></a:t>
            </a:r>
            <a:r>
              <a:rPr kumimoji="1" lang="en-US" altLang="zh-TW" dirty="0"/>
              <a:t> ]</a:t>
            </a:r>
            <a:r>
              <a:rPr kumimoji="1" lang="en-US" altLang="zh-TW" dirty="0">
                <a:sym typeface="Symbol" pitchFamily="18" charset="2"/>
              </a:rPr>
              <a:t> </a:t>
            </a:r>
            <a:endParaRPr kumimoji="1"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847379" y="2865131"/>
            <a:ext cx="37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i="1" u="sng" dirty="0"/>
              <a:t>Example 1. Unique Solution</a:t>
            </a:r>
            <a:endParaRPr lang="zh-TW" altLang="en-US" sz="2400" b="1" i="1" u="sng" dirty="0"/>
          </a:p>
        </p:txBody>
      </p:sp>
      <p:sp>
        <p:nvSpPr>
          <p:cNvPr id="6" name="矩形 5"/>
          <p:cNvSpPr/>
          <p:nvPr/>
        </p:nvSpPr>
        <p:spPr>
          <a:xfrm>
            <a:off x="5383704" y="5341576"/>
            <a:ext cx="2137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TW" sz="2400" dirty="0">
                <a:latin typeface="Times New Roman" pitchFamily="18" charset="0"/>
                <a:ea typeface="新細明體" pitchFamily="18" charset="-120"/>
                <a:sym typeface="Symbol" pitchFamily="18" charset="2"/>
              </a:rPr>
              <a:t>unique solution</a:t>
            </a:r>
            <a:endParaRPr kumimoji="1" lang="en-US" altLang="zh-TW" sz="2400" dirty="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92250" y="3592393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949400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450814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952228" y="351422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1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6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775890" y="2800812"/>
            <a:ext cx="1958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chemeClr val="accent2"/>
                </a:solidFill>
              </a:rPr>
              <a:t>Free variables</a:t>
            </a:r>
            <a:endParaRPr kumimoji="1" lang="en-US" altLang="zh-TW" dirty="0">
              <a:solidFill>
                <a:srgbClr val="FF0000"/>
              </a:solidFill>
            </a:endParaRPr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4254073" y="4311683"/>
            <a:ext cx="74613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6" name="Picture 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14" y="1186636"/>
            <a:ext cx="3011414" cy="1377601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827813" y="3708404"/>
            <a:ext cx="3808189" cy="830997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ym typeface="Symbol" pitchFamily="18" charset="2"/>
              </a:rPr>
              <a:t>With free variables,</a:t>
            </a:r>
            <a:r>
              <a:rPr kumimoji="1" lang="zh-TW" altLang="en-US" dirty="0">
                <a:sym typeface="Symbol" pitchFamily="18" charset="2"/>
              </a:rPr>
              <a:t> </a:t>
            </a:r>
            <a:r>
              <a:rPr kumimoji="1" lang="en-US" altLang="zh-TW" dirty="0">
                <a:sym typeface="Symbol" pitchFamily="18" charset="2"/>
              </a:rPr>
              <a:t>there are infinitely many solutions.</a:t>
            </a:r>
          </a:p>
        </p:txBody>
      </p:sp>
      <p:pic>
        <p:nvPicPr>
          <p:cNvPr id="22" name="Picture 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39" y="1259957"/>
            <a:ext cx="2846175" cy="1250592"/>
          </a:xfrm>
          <a:prstGeom prst="rect">
            <a:avLst/>
          </a:prstGeom>
        </p:spPr>
      </p:pic>
      <p:pic>
        <p:nvPicPr>
          <p:cNvPr id="23" name="Picture 6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84" y="2930923"/>
            <a:ext cx="2353476" cy="1698078"/>
          </a:xfrm>
          <a:prstGeom prst="rect">
            <a:avLst/>
          </a:prstGeom>
        </p:spPr>
      </p:pic>
      <p:pic>
        <p:nvPicPr>
          <p:cNvPr id="24" name="Picture 3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68" y="5142680"/>
            <a:ext cx="6805616" cy="1611856"/>
          </a:xfrm>
          <a:prstGeom prst="rect">
            <a:avLst/>
          </a:prstGeom>
        </p:spPr>
      </p:pic>
      <p:sp>
        <p:nvSpPr>
          <p:cNvPr id="25" name="向右箭號 24"/>
          <p:cNvSpPr/>
          <p:nvPr/>
        </p:nvSpPr>
        <p:spPr>
          <a:xfrm>
            <a:off x="4124290" y="1603960"/>
            <a:ext cx="687786" cy="492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154335" y="132139"/>
            <a:ext cx="4260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i="1" u="sng" dirty="0"/>
              <a:t>Example 2. Infinite Solution</a:t>
            </a:r>
            <a:endParaRPr lang="zh-TW" altLang="en-US" sz="2800" b="1" i="1" u="sng" dirty="0"/>
          </a:p>
        </p:txBody>
      </p:sp>
      <p:cxnSp>
        <p:nvCxnSpPr>
          <p:cNvPr id="26" name="直線接點 25"/>
          <p:cNvCxnSpPr/>
          <p:nvPr/>
        </p:nvCxnSpPr>
        <p:spPr>
          <a:xfrm>
            <a:off x="7281520" y="2415791"/>
            <a:ext cx="7212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3366396" y="716718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885340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386754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1888168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2389582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2890996" y="68552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742895" y="3237806"/>
            <a:ext cx="208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>
                <a:solidFill>
                  <a:srgbClr val="FF0000"/>
                </a:solidFill>
              </a:rPr>
              <a:t>Basic variables</a:t>
            </a:r>
          </a:p>
        </p:txBody>
      </p:sp>
      <p:cxnSp>
        <p:nvCxnSpPr>
          <p:cNvPr id="35" name="直線單箭頭接點 34"/>
          <p:cNvCxnSpPr/>
          <p:nvPr/>
        </p:nvCxnSpPr>
        <p:spPr>
          <a:xfrm flipH="1" flipV="1">
            <a:off x="4606203" y="3006284"/>
            <a:ext cx="907044" cy="462355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4606204" y="3099111"/>
            <a:ext cx="907043" cy="992176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 flipH="1">
            <a:off x="4688338" y="3099111"/>
            <a:ext cx="824910" cy="40464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>
            <a:stCxn id="23" idx="1"/>
          </p:cNvCxnSpPr>
          <p:nvPr/>
        </p:nvCxnSpPr>
        <p:spPr>
          <a:xfrm flipH="1" flipV="1">
            <a:off x="4688338" y="3536104"/>
            <a:ext cx="870746" cy="2438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 flipH="1" flipV="1">
            <a:off x="4698480" y="3594561"/>
            <a:ext cx="779073" cy="82665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540031" y="434403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5557940" y="3998304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5557940" y="3599090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/>
          <p:cNvSpPr/>
          <p:nvPr/>
        </p:nvSpPr>
        <p:spPr>
          <a:xfrm>
            <a:off x="5512675" y="3237461"/>
            <a:ext cx="1524862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561191" y="2906825"/>
            <a:ext cx="2580760" cy="335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91512" y="4638378"/>
            <a:ext cx="4037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Parametric Representation: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210041" y="5454005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3217060" y="6137440"/>
            <a:ext cx="1524862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062590" y="5083099"/>
            <a:ext cx="894865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>
            <a:off x="5956706" y="5083099"/>
            <a:ext cx="1324814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 46"/>
          <p:cNvSpPr/>
          <p:nvPr/>
        </p:nvSpPr>
        <p:spPr>
          <a:xfrm>
            <a:off x="7246918" y="5049375"/>
            <a:ext cx="1592282" cy="1726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animBg="1"/>
      <p:bldP spid="25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2" grpId="0" animBg="1"/>
      <p:bldP spid="34" grpId="0" animBg="1"/>
      <p:bldP spid="37" grpId="0" animBg="1"/>
      <p:bldP spid="38" grpId="0" animBg="1"/>
      <p:bldP spid="40" grpId="0" animBg="1"/>
      <p:bldP spid="3" grpId="0"/>
      <p:bldP spid="41" grpId="0" animBg="1"/>
      <p:bldP spid="42" grpId="0" animBg="1"/>
      <p:bldP spid="4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B3B81-9A22-4369-9BD2-EDEA2D28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5374A44-7602-43C1-8E51-D06F254AD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1.3, 1.4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876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i="1" u="sng" dirty="0"/>
              <a:t>Example 3. No Solution</a:t>
            </a:r>
            <a:endParaRPr lang="zh-TW" altLang="en-US" b="1" i="1" u="sng" dirty="0"/>
          </a:p>
          <a:p>
            <a:endParaRPr lang="zh-TW" altLang="en-US" dirty="0"/>
          </a:p>
        </p:txBody>
      </p:sp>
      <p:pic>
        <p:nvPicPr>
          <p:cNvPr id="4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9" y="2870307"/>
            <a:ext cx="2359637" cy="152065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788" y="2845301"/>
            <a:ext cx="2516802" cy="14175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170026" y="3399801"/>
            <a:ext cx="175939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1" lang="en-US" altLang="zh-TW" sz="2400" dirty="0">
                <a:solidFill>
                  <a:srgbClr val="FF0000"/>
                </a:solidFill>
              </a:rPr>
              <a:t>inconsistent</a:t>
            </a:r>
            <a:r>
              <a:rPr kumimoji="1"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左-右雙向箭號 6"/>
          <p:cNvSpPr/>
          <p:nvPr/>
        </p:nvSpPr>
        <p:spPr>
          <a:xfrm>
            <a:off x="3348184" y="3401863"/>
            <a:ext cx="798285" cy="461665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619221" y="2461964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897510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398924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61047" y="2433212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2710" y="4596939"/>
            <a:ext cx="68275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1" lang="en-US" altLang="zh-TW" dirty="0"/>
              <a:t>When an augmented matrix contains a row in which </a:t>
            </a:r>
            <a:r>
              <a:rPr kumimoji="1" lang="en-US" altLang="zh-TW" b="1" dirty="0">
                <a:solidFill>
                  <a:srgbClr val="0000FF"/>
                </a:solidFill>
              </a:rPr>
              <a:t>the only nonzero entry lies in the last column</a:t>
            </a:r>
            <a:endParaRPr kumimoji="1" lang="en-US" altLang="zh-TW" b="1" dirty="0">
              <a:solidFill>
                <a:srgbClr val="008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436447" y="5580533"/>
            <a:ext cx="6132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system of</a:t>
            </a:r>
            <a:b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equations has </a:t>
            </a:r>
            <a:r>
              <a:rPr kumimoji="1" lang="en-US" altLang="zh-TW" sz="2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solution </a:t>
            </a:r>
            <a:r>
              <a:rPr kumimoji="1"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inconsistent</a:t>
            </a:r>
            <a:r>
              <a:rPr kumimoji="1" lang="en-US" altLang="zh-TW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向右箭號 14"/>
          <p:cNvSpPr/>
          <p:nvPr/>
        </p:nvSpPr>
        <p:spPr>
          <a:xfrm>
            <a:off x="1363289" y="5791200"/>
            <a:ext cx="949376" cy="385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220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Reduced Row Echelon Form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RREF of a matrix is unique. </a:t>
            </a:r>
          </a:p>
          <a:p>
            <a:r>
              <a:rPr kumimoji="1" lang="en-US" altLang="zh-TW" dirty="0">
                <a:solidFill>
                  <a:srgbClr val="FF0000"/>
                </a:solidFill>
              </a:rPr>
              <a:t>Gaussian elimination</a:t>
            </a:r>
            <a:r>
              <a:rPr lang="en-US" altLang="zh-TW" dirty="0"/>
              <a:t>: an algorithm for finding the  </a:t>
            </a:r>
            <a:r>
              <a:rPr lang="en-US" altLang="zh-TW" b="1" dirty="0">
                <a:solidFill>
                  <a:srgbClr val="0000FF"/>
                </a:solidFill>
              </a:rPr>
              <a:t>reduced</a:t>
            </a:r>
            <a:r>
              <a:rPr lang="en-US" altLang="zh-TW" b="1" dirty="0">
                <a:solidFill>
                  <a:srgbClr val="008000"/>
                </a:solidFill>
              </a:rPr>
              <a:t> </a:t>
            </a:r>
            <a:r>
              <a:rPr lang="en-US" altLang="zh-TW" b="1" dirty="0">
                <a:solidFill>
                  <a:srgbClr val="36C92D"/>
                </a:solidFill>
              </a:rPr>
              <a:t>row echelon form</a:t>
            </a:r>
            <a:r>
              <a:rPr lang="en-US" altLang="zh-TW" dirty="0"/>
              <a:t> of a matrix.</a:t>
            </a:r>
          </a:p>
          <a:p>
            <a:endParaRPr lang="zh-TW" altLang="en-US" dirty="0"/>
          </a:p>
        </p:txBody>
      </p:sp>
      <p:pic>
        <p:nvPicPr>
          <p:cNvPr id="4" name="圖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" y="4061618"/>
            <a:ext cx="1882262" cy="822631"/>
          </a:xfrm>
          <a:prstGeom prst="rect">
            <a:avLst/>
          </a:prstGeom>
        </p:spPr>
      </p:pic>
      <p:pic>
        <p:nvPicPr>
          <p:cNvPr id="5" name="圖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40" y="4071449"/>
            <a:ext cx="1680783" cy="811588"/>
          </a:xfrm>
          <a:prstGeom prst="rect">
            <a:avLst/>
          </a:prstGeom>
        </p:spPr>
      </p:pic>
      <p:pic>
        <p:nvPicPr>
          <p:cNvPr id="6" name="Picture 6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933" y="4077052"/>
            <a:ext cx="2001406" cy="807197"/>
          </a:xfrm>
          <a:prstGeom prst="rect">
            <a:avLst/>
          </a:prstGeom>
        </p:spPr>
      </p:pic>
      <p:pic>
        <p:nvPicPr>
          <p:cNvPr id="13" name="Picture 13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65" y="4440732"/>
            <a:ext cx="927100" cy="139700"/>
          </a:xfrm>
          <a:prstGeom prst="rect">
            <a:avLst/>
          </a:prstGeom>
        </p:spPr>
      </p:pic>
      <p:pic>
        <p:nvPicPr>
          <p:cNvPr id="14" name="Picture 1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85" y="4383781"/>
            <a:ext cx="927100" cy="1397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-130475" y="3314105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</a:rPr>
              <a:t>Original </a:t>
            </a:r>
            <a:br>
              <a:rPr lang="en-US" sz="2400" b="1" dirty="0">
                <a:solidFill>
                  <a:srgbClr val="FF6600"/>
                </a:solidFill>
              </a:rPr>
            </a:br>
            <a:r>
              <a:rPr lang="en-US" sz="2400" b="1" dirty="0">
                <a:solidFill>
                  <a:srgbClr val="FF6600"/>
                </a:solidFill>
              </a:rPr>
              <a:t>augmented matrix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27937" y="3506900"/>
            <a:ext cx="30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 row echelon form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14723" y="3329316"/>
            <a:ext cx="30181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The reduced row echelon form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047887" y="5916081"/>
            <a:ext cx="71772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Please refer to the steps of Gaussian Elimination in the textbook by yourself.</a:t>
            </a:r>
            <a:endParaRPr lang="zh-TW" altLang="en-US" sz="24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1846311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5226089" y="4946209"/>
            <a:ext cx="2147769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Elementary row operations</a:t>
            </a:r>
            <a:endParaRPr lang="zh-TW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957938" y="277978"/>
            <a:ext cx="4182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http://www.dougbabcock.com/matrix.php</a:t>
            </a:r>
          </a:p>
        </p:txBody>
      </p:sp>
      <p:sp>
        <p:nvSpPr>
          <p:cNvPr id="8" name="矩形 7"/>
          <p:cNvSpPr/>
          <p:nvPr/>
        </p:nvSpPr>
        <p:spPr>
          <a:xfrm>
            <a:off x="3576933" y="25844"/>
            <a:ext cx="71717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http://www.ams.org/notices/201106/rtx110600782p.pdf</a:t>
            </a:r>
          </a:p>
        </p:txBody>
      </p:sp>
    </p:spTree>
    <p:extLst>
      <p:ext uri="{BB962C8B-B14F-4D97-AF65-F5344CB8AC3E}">
        <p14:creationId xmlns:p14="http://schemas.microsoft.com/office/powerpoint/2010/main" val="26362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209" y="2164600"/>
            <a:ext cx="4310749" cy="172827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084946" y="251079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714889" y="2786184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326023" y="3173155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3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2292913" y="2330833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手繪多邊形 9"/>
          <p:cNvSpPr/>
          <p:nvPr/>
        </p:nvSpPr>
        <p:spPr>
          <a:xfrm>
            <a:off x="1715589" y="2321366"/>
            <a:ext cx="973620" cy="87501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手繪多邊形 10"/>
          <p:cNvSpPr/>
          <p:nvPr/>
        </p:nvSpPr>
        <p:spPr>
          <a:xfrm>
            <a:off x="1023257" y="2321366"/>
            <a:ext cx="1642438" cy="1351144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18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0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2128951"/>
            <a:ext cx="4334263" cy="1632385"/>
          </a:xfrm>
          <a:prstGeom prst="rect">
            <a:avLst/>
          </a:prstGeom>
        </p:spPr>
      </p:pic>
      <p:pic>
        <p:nvPicPr>
          <p:cNvPr id="5" name="Picture 18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7" name="Picture 43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123" y="4550029"/>
            <a:ext cx="4319790" cy="1626934"/>
          </a:xfrm>
          <a:prstGeom prst="rect">
            <a:avLst/>
          </a:prstGeom>
        </p:spPr>
      </p:pic>
      <p:sp>
        <p:nvSpPr>
          <p:cNvPr id="8" name="向下箭號 7"/>
          <p:cNvSpPr/>
          <p:nvPr/>
        </p:nvSpPr>
        <p:spPr>
          <a:xfrm>
            <a:off x="4180114" y="3887813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手繪多邊形 8"/>
          <p:cNvSpPr/>
          <p:nvPr/>
        </p:nvSpPr>
        <p:spPr>
          <a:xfrm>
            <a:off x="2205827" y="2669902"/>
            <a:ext cx="396296" cy="457200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778222" y="2520448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778222" y="2919253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2778222" y="5363496"/>
            <a:ext cx="3982065" cy="33700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770985" y="4934525"/>
            <a:ext cx="3982065" cy="342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3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146042"/>
            <a:ext cx="4319790" cy="162693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499615" y="2728676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-1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8" name="手繪多邊形 7"/>
          <p:cNvSpPr/>
          <p:nvPr/>
        </p:nvSpPr>
        <p:spPr>
          <a:xfrm>
            <a:off x="2015809" y="2684794"/>
            <a:ext cx="396296" cy="820405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80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1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48" y="2165198"/>
            <a:ext cx="4284103" cy="161349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499615" y="2984643"/>
            <a:ext cx="51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00FF"/>
                </a:solidFill>
              </a:rPr>
              <a:t>-2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2015809" y="3098800"/>
            <a:ext cx="396296" cy="406399"/>
          </a:xfrm>
          <a:custGeom>
            <a:avLst/>
            <a:gdLst>
              <a:gd name="connsiteX0" fmla="*/ 373436 w 396296"/>
              <a:gd name="connsiteY0" fmla="*/ 0 h 457200"/>
              <a:gd name="connsiteX1" fmla="*/ 56 w 396296"/>
              <a:gd name="connsiteY1" fmla="*/ 137160 h 457200"/>
              <a:gd name="connsiteX2" fmla="*/ 396296 w 396296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296" h="457200">
                <a:moveTo>
                  <a:pt x="373436" y="0"/>
                </a:moveTo>
                <a:cubicBezTo>
                  <a:pt x="184841" y="30480"/>
                  <a:pt x="-3754" y="60960"/>
                  <a:pt x="56" y="137160"/>
                </a:cubicBezTo>
                <a:cubicBezTo>
                  <a:pt x="3866" y="213360"/>
                  <a:pt x="200081" y="335280"/>
                  <a:pt x="396296" y="457200"/>
                </a:cubicBezTo>
              </a:path>
            </a:pathLst>
          </a:custGeom>
          <a:noFill/>
          <a:ln w="28575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下箭號 7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64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1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37" y="230190"/>
            <a:ext cx="4479958" cy="1460499"/>
          </a:xfrm>
          <a:prstGeom prst="rect">
            <a:avLst/>
          </a:prstGeom>
        </p:spPr>
      </p:pic>
      <p:pic>
        <p:nvPicPr>
          <p:cNvPr id="5" name="Picture 45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26" y="2164777"/>
            <a:ext cx="4301947" cy="1620214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3914643" y="3907912"/>
            <a:ext cx="1074057" cy="3648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Picture 41" descr="latex-image-1.pdf">
            <a:extLst>
              <a:ext uri="{FF2B5EF4-FFF2-40B4-BE49-F238E27FC236}">
                <a16:creationId xmlns:a16="http://schemas.microsoft.com/office/drawing/2014/main" id="{73E8DFD4-F8F2-4456-9759-B6AE29538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22" y="4513875"/>
            <a:ext cx="4402753" cy="176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4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4" name="Picture 4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848" y="481951"/>
            <a:ext cx="4030179" cy="1737455"/>
          </a:xfrm>
          <a:prstGeom prst="rect">
            <a:avLst/>
          </a:prstGeom>
        </p:spPr>
      </p:pic>
      <p:pic>
        <p:nvPicPr>
          <p:cNvPr id="5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64" y="3012420"/>
            <a:ext cx="3745136" cy="1111570"/>
          </a:xfrm>
          <a:prstGeom prst="rect">
            <a:avLst/>
          </a:prstGeom>
        </p:spPr>
      </p:pic>
      <p:pic>
        <p:nvPicPr>
          <p:cNvPr id="6" name="Picture 48" descr="latex-image-1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380" y="2564432"/>
            <a:ext cx="2696331" cy="1857838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7371546" y="17369"/>
            <a:ext cx="278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00B050"/>
                </a:solidFill>
              </a:rPr>
              <a:t>b</a:t>
            </a:r>
            <a:endParaRPr lang="zh-TW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18143" y="-64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779883" y="59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250590" y="823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2237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450318" y="240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5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向右箭號 13"/>
          <p:cNvSpPr/>
          <p:nvPr/>
        </p:nvSpPr>
        <p:spPr>
          <a:xfrm rot="8333996">
            <a:off x="2970440" y="2132406"/>
            <a:ext cx="9017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右箭號 14"/>
          <p:cNvSpPr/>
          <p:nvPr/>
        </p:nvSpPr>
        <p:spPr>
          <a:xfrm>
            <a:off x="4989516" y="3264751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407" y="4704221"/>
                <a:ext cx="587469" cy="16996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063" y="4669788"/>
                <a:ext cx="2586414" cy="17684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754" y="4705631"/>
                <a:ext cx="1352614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747" y="4705631"/>
                <a:ext cx="1267142" cy="169822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545" y="4669788"/>
                <a:ext cx="964045" cy="17033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20"/>
          <p:cNvSpPr/>
          <p:nvPr/>
        </p:nvSpPr>
        <p:spPr>
          <a:xfrm>
            <a:off x="5992364" y="3721951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5933002" y="3338950"/>
            <a:ext cx="2853436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5781682" y="2563937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5839486" y="2932773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5816747" y="4104938"/>
            <a:ext cx="3064118" cy="317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252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69" y="3168118"/>
            <a:ext cx="3745136" cy="11115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893" y="291879"/>
                <a:ext cx="587469" cy="16996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5−2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549" y="257446"/>
                <a:ext cx="2586414" cy="17684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3240" y="293289"/>
                <a:ext cx="1352614" cy="16982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233" y="293289"/>
                <a:ext cx="1267142" cy="16982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031" y="257446"/>
                <a:ext cx="964045" cy="17033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48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45" y="3125300"/>
            <a:ext cx="2696331" cy="1857838"/>
          </a:xfrm>
          <a:prstGeom prst="rect">
            <a:avLst/>
          </a:prstGeom>
        </p:spPr>
      </p:pic>
      <p:sp>
        <p:nvSpPr>
          <p:cNvPr id="19" name="向右箭號 18"/>
          <p:cNvSpPr/>
          <p:nvPr/>
        </p:nvSpPr>
        <p:spPr>
          <a:xfrm>
            <a:off x="4576765" y="3503880"/>
            <a:ext cx="72556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5624745" y="3278413"/>
            <a:ext cx="28346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35" y="2351188"/>
                <a:ext cx="3108480" cy="7233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88" y="2048498"/>
                <a:ext cx="105932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448" r="-977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65" y="5018668"/>
                <a:ext cx="587469" cy="16996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+1/2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178" y="4983138"/>
                <a:ext cx="3631059" cy="1724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423" y="5027045"/>
                <a:ext cx="1666097" cy="170771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e>
                            <m:e>
                              <m: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520" y="5027045"/>
                <a:ext cx="1358513" cy="17053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−5/2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8752" y="5025858"/>
                <a:ext cx="1284647" cy="170771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接點 30"/>
          <p:cNvCxnSpPr/>
          <p:nvPr/>
        </p:nvCxnSpPr>
        <p:spPr>
          <a:xfrm>
            <a:off x="5596888" y="3649516"/>
            <a:ext cx="13570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4510423" y="647456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939195" y="667237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061393" y="257446"/>
            <a:ext cx="45434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131573" y="579466"/>
            <a:ext cx="499782" cy="5078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3413224" y="127186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3205012" y="1648903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6322506" y="538388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743884" y="5338608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3040867" y="4871362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-8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050933" y="4994630"/>
            <a:ext cx="45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3281699" y="5977851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3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3073487" y="6354892"/>
            <a:ext cx="49978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-1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6" grpId="0"/>
      <p:bldP spid="28" grpId="0"/>
      <p:bldP spid="29" grpId="0"/>
      <p:bldP spid="30" grpId="0"/>
      <p:bldP spid="2" grpId="0"/>
      <p:bldP spid="20" grpId="0"/>
      <p:bldP spid="23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747019" y="751517"/>
            <a:ext cx="1941322" cy="13270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378" y="751517"/>
                <a:ext cx="2116605" cy="26541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59" y="24865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左右括弧 8"/>
          <p:cNvSpPr/>
          <p:nvPr/>
        </p:nvSpPr>
        <p:spPr>
          <a:xfrm>
            <a:off x="2986165" y="4226331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957" y="4430214"/>
                <a:ext cx="36631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143" y="5534558"/>
                <a:ext cx="593945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弧形向右箭號 11"/>
          <p:cNvSpPr/>
          <p:nvPr/>
        </p:nvSpPr>
        <p:spPr>
          <a:xfrm>
            <a:off x="2248088" y="4579995"/>
            <a:ext cx="584200" cy="14470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77" y="5103671"/>
                <a:ext cx="118250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386" y="751517"/>
                <a:ext cx="2116605" cy="265418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向右箭號 14"/>
          <p:cNvSpPr/>
          <p:nvPr/>
        </p:nvSpPr>
        <p:spPr>
          <a:xfrm>
            <a:off x="5021943" y="4922657"/>
            <a:ext cx="774700" cy="6119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左右括弧 15"/>
          <p:cNvSpPr/>
          <p:nvPr/>
        </p:nvSpPr>
        <p:spPr>
          <a:xfrm>
            <a:off x="6248164" y="4201614"/>
            <a:ext cx="1485900" cy="2057289"/>
          </a:xfrm>
          <a:prstGeom prst="bracket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954" y="4436087"/>
                <a:ext cx="366319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3200" b="1" i="1" smtClean="0">
                          <a:latin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zh-TW" altLang="en-US" sz="3200" b="1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9934" y="5489841"/>
                <a:ext cx="394339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188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九章算術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://mercedespagoda.sakura.ne.jp/wp/wp-content/uploads/2015/08/89b797c7d2eaf5e3375de044f529068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01" y="229688"/>
            <a:ext cx="4271584" cy="6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123" y="1499134"/>
            <a:ext cx="2826934" cy="238270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8033E28-FBF6-44B7-A3AA-5BC4E2255E8F}"/>
              </a:ext>
            </a:extLst>
          </p:cNvPr>
          <p:cNvSpPr/>
          <p:nvPr/>
        </p:nvSpPr>
        <p:spPr>
          <a:xfrm>
            <a:off x="14514" y="395948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置上禾三秉，中禾二秉，下禾一秉，實三十九斗，於右方。中、左禾列如右方。以右行上禾遍乘中行而以直除。又乘其次，亦以直除。然以中行中禾不盡者遍乘左行而以直除。左方下禾不盡者，上為法，下為實。實即下禾之實。求中禾，以法乘中行下實，而除下禾之實。餘如中禾秉數而一，即中禾之實。求上禾亦以法乘右行下實，而除下禾、中禾之實。餘如上禾秉數而一，即上禾之實。實皆如法，各得一斗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76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3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Find the RREF of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59" y="1318198"/>
                <a:ext cx="2765372" cy="136062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642" y="1690689"/>
                <a:ext cx="1450269" cy="71564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05" y="3523038"/>
                <a:ext cx="1450269" cy="7156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548" y="3538196"/>
                <a:ext cx="1672189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33" y="5101787"/>
                <a:ext cx="1672189" cy="71846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e>
                                <m:r>
                                  <a:rPr lang="en-US" altLang="zh-TW" sz="2800" b="1" i="1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1" i="1" smtClean="0">
                                    <a:latin typeface="Cambria Math" panose="02040503050406030204" pitchFamily="18" charset="0"/>
                                  </a:rPr>
                                  <m:t>𝑶</m:t>
                                </m:r>
                              </m:e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616" y="5101787"/>
                <a:ext cx="1228862" cy="7184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en-US" altLang="zh-TW" sz="24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28340"/>
                <a:ext cx="4256613" cy="262232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445000" y="4639500"/>
            <a:ext cx="4533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671443" y="3200400"/>
            <a:ext cx="0" cy="2831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2039697" y="3910129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2450922" y="5446505"/>
            <a:ext cx="530088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H="1">
            <a:off x="1611086" y="4273826"/>
            <a:ext cx="1369924" cy="770398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2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742391" y="2873194"/>
            <a:ext cx="770255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A set of n vectors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 </a:t>
            </a:r>
            <a:r>
              <a:rPr lang="en-US" altLang="zh-TW" sz="2400" dirty="0"/>
              <a:t>is linear 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91" y="6278591"/>
                <a:ext cx="4113702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2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independent or not?</a:t>
            </a:r>
            <a:endParaRPr lang="zh-TW" altLang="en-US" sz="24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744553" y="3403962"/>
            <a:ext cx="7698227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set,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>
                <a:sym typeface="Symbol" pitchFamily="18" charset="2"/>
              </a:rPr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if there exists any 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i</a:t>
            </a:r>
            <a:r>
              <a:rPr lang="en-US" altLang="zh-TW" sz="2400" dirty="0">
                <a:sym typeface="Symbol" pitchFamily="18" charset="2"/>
              </a:rPr>
              <a:t> that is a linear combination of other vectors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44553" y="4750882"/>
            <a:ext cx="7698227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400" dirty="0"/>
              <a:t>Given a vector set, </a:t>
            </a:r>
            <a:r>
              <a:rPr lang="en-US" altLang="zh-TW" sz="2400" dirty="0">
                <a:sym typeface="Symbol" pitchFamily="18" charset="2"/>
              </a:rPr>
              <a:t>{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}, there exists scalars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, ,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dirty="0">
                <a:sym typeface="Symbol" pitchFamily="18" charset="2"/>
              </a:rPr>
              <a:t>, that are 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not all zero</a:t>
            </a:r>
            <a:r>
              <a:rPr lang="en-US" altLang="zh-TW" sz="2400" dirty="0">
                <a:sym typeface="Symbol" pitchFamily="18" charset="2"/>
              </a:rPr>
              <a:t>,  such that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b="1" dirty="0"/>
              <a:t>a</a:t>
            </a:r>
            <a:r>
              <a:rPr lang="en-US" altLang="zh-TW" sz="2400" baseline="-25000" dirty="0">
                <a:sym typeface="Symbol" pitchFamily="18" charset="2"/>
              </a:rPr>
              <a:t>1</a:t>
            </a:r>
            <a:r>
              <a:rPr lang="en-US" altLang="zh-TW" sz="2400" dirty="0">
                <a:sym typeface="Symbol" pitchFamily="18" charset="2"/>
              </a:rPr>
              <a:t> + </a:t>
            </a:r>
            <a:r>
              <a:rPr lang="en-US" altLang="zh-TW" sz="2400" i="1" dirty="0">
                <a:sym typeface="Symbol" pitchFamily="18" charset="2"/>
              </a:rPr>
              <a:t>x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="1" dirty="0"/>
              <a:t>a</a:t>
            </a:r>
            <a:r>
              <a:rPr lang="en-US" altLang="zh-TW" sz="2400" i="1" baseline="-25000" dirty="0">
                <a:sym typeface="Symbol" pitchFamily="18" charset="2"/>
              </a:rPr>
              <a:t>2</a:t>
            </a:r>
            <a:r>
              <a:rPr lang="en-US" altLang="zh-TW" sz="2400" baseline="-25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+ </a:t>
            </a:r>
            <a:r>
              <a:rPr lang="en-US" altLang="zh-TW" sz="2400" dirty="0">
                <a:sym typeface="MT Extra" pitchFamily="18" charset="2"/>
              </a:rPr>
              <a:t> + </a:t>
            </a:r>
            <a:r>
              <a:rPr lang="en-US" altLang="zh-TW" sz="2400" i="1" dirty="0" err="1">
                <a:sym typeface="Symbol" pitchFamily="18" charset="2"/>
              </a:rPr>
              <a:t>x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b="1" dirty="0" err="1"/>
              <a:t>a</a:t>
            </a:r>
            <a:r>
              <a:rPr lang="en-US" altLang="zh-TW" sz="2400" i="1" baseline="-25000" dirty="0" err="1">
                <a:sym typeface="Symbol" pitchFamily="18" charset="2"/>
              </a:rPr>
              <a:t>n</a:t>
            </a:r>
            <a:r>
              <a:rPr lang="en-US" altLang="zh-TW" sz="2400" i="1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.</a:t>
            </a:r>
            <a:r>
              <a:rPr lang="en-US" altLang="zh-TW" sz="2400" dirty="0">
                <a:sym typeface="MT Extra" pitchFamily="18" charset="2"/>
              </a:rPr>
              <a:t> 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641B2DC2-C6F0-47D3-902E-5DB4627ED015}"/>
              </a:ext>
            </a:extLst>
          </p:cNvPr>
          <p:cNvSpPr txBox="1"/>
          <p:nvPr/>
        </p:nvSpPr>
        <p:spPr>
          <a:xfrm>
            <a:off x="3374796" y="4378465"/>
            <a:ext cx="1319753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matrix </a:t>
            </a:r>
            <a:r>
              <a:rPr lang="en-US" altLang="zh-TW" sz="2400" dirty="0">
                <a:solidFill>
                  <a:srgbClr val="0000FF"/>
                </a:solidFill>
              </a:rPr>
              <a:t>A</a:t>
            </a:r>
            <a:endParaRPr lang="zh-TW" altLang="en-US" sz="2400" dirty="0">
              <a:solidFill>
                <a:srgbClr val="0000FF"/>
              </a:solidFill>
            </a:endParaRP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E74F11C6-6432-4BD1-A863-68F85B419144}"/>
              </a:ext>
            </a:extLst>
          </p:cNvPr>
          <p:cNvSpPr txBox="1"/>
          <p:nvPr/>
        </p:nvSpPr>
        <p:spPr>
          <a:xfrm>
            <a:off x="1470062" y="5572843"/>
            <a:ext cx="121657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vector </a:t>
            </a:r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614536-C4FA-4A2A-BB09-5790DB4FD4E0}"/>
              </a:ext>
            </a:extLst>
          </p:cNvPr>
          <p:cNvCxnSpPr>
            <a:cxnSpLocks/>
          </p:cNvCxnSpPr>
          <p:nvPr/>
        </p:nvCxnSpPr>
        <p:spPr>
          <a:xfrm>
            <a:off x="3223432" y="5147034"/>
            <a:ext cx="16515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E98347E0-B546-4F4D-87A3-C9A25FD14E17}"/>
              </a:ext>
            </a:extLst>
          </p:cNvPr>
          <p:cNvCxnSpPr>
            <a:cxnSpLocks/>
          </p:cNvCxnSpPr>
          <p:nvPr/>
        </p:nvCxnSpPr>
        <p:spPr>
          <a:xfrm>
            <a:off x="7366435" y="5147034"/>
            <a:ext cx="82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DD80F09D-7BAA-4118-AE6A-771483565279}"/>
              </a:ext>
            </a:extLst>
          </p:cNvPr>
          <p:cNvCxnSpPr>
            <a:cxnSpLocks/>
          </p:cNvCxnSpPr>
          <p:nvPr/>
        </p:nvCxnSpPr>
        <p:spPr>
          <a:xfrm>
            <a:off x="853565" y="5506824"/>
            <a:ext cx="7018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56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5" grpId="0" animBg="1"/>
      <p:bldP spid="16" grpId="0" animBg="1"/>
      <p:bldP spid="3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8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77" y="3339774"/>
                <a:ext cx="2240550" cy="11394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463" y="3099440"/>
                <a:ext cx="738792" cy="158742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255" y="3323444"/>
                <a:ext cx="934487" cy="113941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22" descr="latex-image-1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99" y="1616997"/>
            <a:ext cx="4476559" cy="971509"/>
          </a:xfrm>
          <a:prstGeom prst="rect">
            <a:avLst/>
          </a:prstGeom>
        </p:spPr>
      </p:pic>
      <p:pic>
        <p:nvPicPr>
          <p:cNvPr id="18" name="Picture 28" descr="latex-image-1.pd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81" y="5203546"/>
            <a:ext cx="2525108" cy="1123981"/>
          </a:xfrm>
          <a:prstGeom prst="rect">
            <a:avLst/>
          </a:prstGeom>
        </p:spPr>
      </p:pic>
      <p:pic>
        <p:nvPicPr>
          <p:cNvPr id="19" name="Picture 24" descr="latex-image-1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98" y="5222071"/>
            <a:ext cx="2725782" cy="1105456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>
          <a:xfrm>
            <a:off x="3803618" y="5535313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985046" y="5237013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400" b="1" dirty="0"/>
                  <a:t> </a:t>
                </a:r>
                <a:r>
                  <a:rPr lang="en-US" altLang="zh-TW" sz="2400" dirty="0"/>
                  <a:t>have non-zero solution or not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52" y="3466523"/>
                <a:ext cx="3220829" cy="738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486102" y="2440728"/>
            <a:ext cx="4089848" cy="872916"/>
            <a:chOff x="1486102" y="2440728"/>
            <a:chExt cx="4089848" cy="872916"/>
          </a:xfrm>
        </p:grpSpPr>
        <p:sp>
          <p:nvSpPr>
            <p:cNvPr id="7" name="文字方塊 6"/>
            <p:cNvSpPr txBox="1"/>
            <p:nvPr/>
          </p:nvSpPr>
          <p:spPr>
            <a:xfrm>
              <a:off x="3098789" y="2851979"/>
              <a:ext cx="8644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400" b="1" dirty="0">
                  <a:solidFill>
                    <a:srgbClr val="0000FF"/>
                  </a:solidFill>
                </a:rPr>
                <a:t>A</a:t>
              </a:r>
              <a:endParaRPr lang="zh-TW" altLang="en-US" sz="2400" b="1" dirty="0">
                <a:solidFill>
                  <a:srgbClr val="0000FF"/>
                </a:solidFill>
              </a:endParaRPr>
            </a:p>
          </p:txBody>
        </p:sp>
        <p:sp>
          <p:nvSpPr>
            <p:cNvPr id="24" name="右大括弧 23"/>
            <p:cNvSpPr/>
            <p:nvPr/>
          </p:nvSpPr>
          <p:spPr>
            <a:xfrm rot="5400000">
              <a:off x="3327826" y="599004"/>
              <a:ext cx="406400" cy="4089848"/>
            </a:xfrm>
            <a:prstGeom prst="rightBrace">
              <a:avLst>
                <a:gd name="adj1" fmla="val 40476"/>
                <a:gd name="adj2" fmla="val 50000"/>
              </a:avLst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25" name="文字方塊 24"/>
          <p:cNvSpPr txBox="1"/>
          <p:nvPr/>
        </p:nvSpPr>
        <p:spPr>
          <a:xfrm>
            <a:off x="12785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1753910" y="47799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229310" y="4775348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648438" y="479266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318534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5801977" y="4823150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396707" y="4827763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05835" y="4824765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708514" y="1660539"/>
            <a:ext cx="2646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Linear independent or not?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58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1" grpId="0"/>
      <p:bldP spid="22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Checking Independence</a:t>
            </a:r>
            <a:endParaRPr lang="zh-TW" altLang="en-US" dirty="0"/>
          </a:p>
        </p:txBody>
      </p:sp>
      <p:pic>
        <p:nvPicPr>
          <p:cNvPr id="9" name="Picture 28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052" y="1895452"/>
            <a:ext cx="2525108" cy="1123981"/>
          </a:xfrm>
          <a:prstGeom prst="rect">
            <a:avLst/>
          </a:prstGeom>
        </p:spPr>
      </p:pic>
      <p:pic>
        <p:nvPicPr>
          <p:cNvPr id="10" name="Picture 24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69" y="1913977"/>
            <a:ext cx="2725782" cy="1105456"/>
          </a:xfrm>
          <a:prstGeom prst="rect">
            <a:avLst/>
          </a:prstGeom>
        </p:spPr>
      </p:pic>
      <p:sp>
        <p:nvSpPr>
          <p:cNvPr id="11" name="向右箭號 10"/>
          <p:cNvSpPr/>
          <p:nvPr/>
        </p:nvSpPr>
        <p:spPr>
          <a:xfrm>
            <a:off x="3926989" y="2227219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108417" y="1928919"/>
            <a:ext cx="963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RREF</a:t>
            </a:r>
            <a:endParaRPr lang="zh-TW" altLang="en-US" sz="2400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14018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877281" y="14718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352681" y="1467254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2771809" y="1484567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5441905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1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5925348" y="1515056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2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520078" y="1519669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3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029206" y="1516671"/>
            <a:ext cx="47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</a:rPr>
              <a:t>x</a:t>
            </a:r>
            <a:r>
              <a:rPr lang="en-US" altLang="zh-TW" sz="2400" baseline="-25000" dirty="0">
                <a:solidFill>
                  <a:srgbClr val="FF0000"/>
                </a:solidFill>
              </a:rPr>
              <a:t>4</a:t>
            </a:r>
            <a:endParaRPr lang="zh-TW" altLang="en-US" sz="2400" baseline="-25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223942"/>
                <a:ext cx="177407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718" r="-3780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3654851"/>
                <a:ext cx="161127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887" r="-415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203" y="4573423"/>
                <a:ext cx="942117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向右箭號 23"/>
          <p:cNvSpPr/>
          <p:nvPr/>
        </p:nvSpPr>
        <p:spPr>
          <a:xfrm>
            <a:off x="3976811" y="3874056"/>
            <a:ext cx="1326650" cy="478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4620287"/>
                <a:ext cx="942117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871" r="-774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=−2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237713"/>
                <a:ext cx="1467325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075" r="-1660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961" y="3654851"/>
                <a:ext cx="1075294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3409" r="-2841"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𝑓𝑟𝑒𝑒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409" y="4121202"/>
                <a:ext cx="1380506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655" r="-7080" b="-3442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575" y="5324831"/>
                <a:ext cx="631455" cy="136062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96" y="5261526"/>
                <a:ext cx="1529971" cy="145296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006" y="5755316"/>
                <a:ext cx="482824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矩形 31"/>
              <p:cNvSpPr/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134" y="5261526"/>
                <a:ext cx="1266565" cy="145296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19948" y="5261526"/>
            <a:ext cx="180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setting 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27" y="5261526"/>
                <a:ext cx="1715791" cy="13606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00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E39C95F-9D98-43B1-B8DB-7559DFC3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2800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算法統宗</a:t>
            </a:r>
          </a:p>
        </p:txBody>
      </p:sp>
      <p:pic>
        <p:nvPicPr>
          <p:cNvPr id="7" name="圖片 3">
            <a:extLst>
              <a:ext uri="{FF2B5EF4-FFF2-40B4-BE49-F238E27FC236}">
                <a16:creationId xmlns:a16="http://schemas.microsoft.com/office/drawing/2014/main" id="{8EDA23A8-EE2C-4A6C-8F21-986005463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725392"/>
            <a:ext cx="8178799" cy="429386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56F4440-EB33-4599-BB70-D42E021A6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" y="1463002"/>
            <a:ext cx="9144000" cy="481864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1A835C55-8DF2-4A49-B314-C9DE8F2D7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514" y="1450970"/>
            <a:ext cx="9144000" cy="483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1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5453222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900503" y="3396342"/>
            <a:ext cx="2888959" cy="23222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97" y="3611488"/>
                <a:ext cx="2490554" cy="823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775" y="3611488"/>
                <a:ext cx="1907637" cy="8238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503" y="4847771"/>
                <a:ext cx="2786742" cy="705771"/>
              </a:xfrm>
              <a:prstGeom prst="rect">
                <a:avLst/>
              </a:prstGeom>
              <a:blipFill rotWithShape="0">
                <a:blip r:embed="rId4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400" dirty="0"/>
                  <a:t>Solution set: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222" y="4847771"/>
                <a:ext cx="2786742" cy="705771"/>
              </a:xfrm>
              <a:prstGeom prst="rect">
                <a:avLst/>
              </a:prstGeom>
              <a:blipFill rotWithShape="0">
                <a:blip r:embed="rId5"/>
                <a:stretch>
                  <a:fillRect b="-25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-右雙向箭號 13"/>
          <p:cNvSpPr/>
          <p:nvPr/>
        </p:nvSpPr>
        <p:spPr>
          <a:xfrm>
            <a:off x="3789462" y="4223302"/>
            <a:ext cx="1663760" cy="580571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3906995" y="4803873"/>
            <a:ext cx="1538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8" grpId="0"/>
      <p:bldP spid="9" grpId="0"/>
      <p:bldP spid="10" grpId="0"/>
      <p:bldP spid="11" grpId="0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Equivalent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9995" y="1798304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Applying the following three operations on a system of linear equations will produce an </a:t>
            </a:r>
            <a:r>
              <a:rPr lang="en-US" altLang="zh-TW" sz="2400" dirty="0">
                <a:solidFill>
                  <a:srgbClr val="FF0000"/>
                </a:solidFill>
              </a:rPr>
              <a:t>equivalent</a:t>
            </a:r>
            <a:r>
              <a:rPr lang="en-US" altLang="zh-TW" sz="2400" dirty="0"/>
              <a:t> one.</a:t>
            </a:r>
          </a:p>
          <a:p>
            <a:r>
              <a:rPr lang="en-US" altLang="zh-TW" sz="2400" dirty="0"/>
              <a:t>1. Interchange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2. Scaling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r>
              <a:rPr lang="en-US" altLang="zh-TW" sz="2400" dirty="0"/>
              <a:t>3. Row Addition</a:t>
            </a:r>
            <a:endParaRPr lang="zh-TW" altLang="en-US" sz="2400" dirty="0"/>
          </a:p>
          <a:p>
            <a:endParaRPr lang="zh-TW" altLang="en-US" sz="2400" dirty="0"/>
          </a:p>
        </p:txBody>
      </p:sp>
      <p:sp>
        <p:nvSpPr>
          <p:cNvPr id="6" name="Arc 6"/>
          <p:cNvSpPr/>
          <p:nvPr/>
        </p:nvSpPr>
        <p:spPr>
          <a:xfrm>
            <a:off x="2935120" y="3129417"/>
            <a:ext cx="1363579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14"/>
          <p:cNvSpPr/>
          <p:nvPr/>
        </p:nvSpPr>
        <p:spPr>
          <a:xfrm>
            <a:off x="4488888" y="3185528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27"/>
          <p:cNvSpPr/>
          <p:nvPr/>
        </p:nvSpPr>
        <p:spPr>
          <a:xfrm>
            <a:off x="4488887" y="4650454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23"/>
          <p:cNvSpPr/>
          <p:nvPr/>
        </p:nvSpPr>
        <p:spPr>
          <a:xfrm rot="18892726" flipV="1">
            <a:off x="3651854" y="5937871"/>
            <a:ext cx="778300" cy="534736"/>
          </a:xfrm>
          <a:prstGeom prst="arc">
            <a:avLst>
              <a:gd name="adj1" fmla="val 16200000"/>
              <a:gd name="adj2" fmla="val 5209213"/>
            </a:avLst>
          </a:pr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28"/>
          <p:cNvSpPr/>
          <p:nvPr/>
        </p:nvSpPr>
        <p:spPr>
          <a:xfrm>
            <a:off x="4542642" y="5990020"/>
            <a:ext cx="655053" cy="387684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2968987"/>
                <a:ext cx="2490554" cy="82381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2943692"/>
                <a:ext cx="2490554" cy="8238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20" y="4417439"/>
                <a:ext cx="2490554" cy="82381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/>
          <p:cNvSpPr txBox="1"/>
          <p:nvPr/>
        </p:nvSpPr>
        <p:spPr>
          <a:xfrm>
            <a:off x="3613640" y="479893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+9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755" y="4412356"/>
                <a:ext cx="2719784" cy="82381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890" y="5771954"/>
                <a:ext cx="2490554" cy="82381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字方塊 29"/>
          <p:cNvSpPr txBox="1"/>
          <p:nvPr/>
        </p:nvSpPr>
        <p:spPr>
          <a:xfrm>
            <a:off x="3534356" y="6141873"/>
            <a:ext cx="81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X(-3)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95" y="5782562"/>
                <a:ext cx="2417393" cy="82381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83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  <p:bldP spid="15" grpId="0" animBg="1"/>
      <p:bldP spid="19" grpId="0" animBg="1"/>
      <p:bldP spid="23" grpId="0"/>
      <p:bldP spid="25" grpId="0"/>
      <p:bldP spid="28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Solving system of linear equation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Two systems of linear equations are </a:t>
            </a:r>
            <a:r>
              <a:rPr kumimoji="1" lang="en-US" altLang="zh-TW" b="1" dirty="0">
                <a:solidFill>
                  <a:srgbClr val="FF0000"/>
                </a:solidFill>
              </a:rPr>
              <a:t>equivalent</a:t>
            </a:r>
            <a:r>
              <a:rPr kumimoji="1" lang="en-US" altLang="zh-TW" dirty="0"/>
              <a:t> if they have exactly </a:t>
            </a:r>
            <a:r>
              <a:rPr kumimoji="1" lang="en-US" altLang="zh-TW" b="1" dirty="0">
                <a:solidFill>
                  <a:srgbClr val="000090"/>
                </a:solidFill>
              </a:rPr>
              <a:t>the same solution set</a:t>
            </a:r>
            <a:r>
              <a:rPr kumimoji="1" lang="en-US" altLang="zh-TW" dirty="0"/>
              <a:t>.</a:t>
            </a:r>
          </a:p>
          <a:p>
            <a:r>
              <a:rPr kumimoji="1" lang="en-US" altLang="zh-TW" dirty="0"/>
              <a:t>Strategy: </a:t>
            </a:r>
          </a:p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773368" y="4407912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know how to transform the given system of linear equations into another equivalent system of linear equations.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773368" y="5310281"/>
            <a:ext cx="78075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We do it again and again until the system of linear equation is so simple that we know its answer at a glance.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760" y="3552590"/>
                <a:ext cx="2623071" cy="61786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5331" y="3552590"/>
                <a:ext cx="2623071" cy="6178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/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13" y="3552590"/>
                <a:ext cx="2623071" cy="6178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−3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>
                                      <m:sSub>
                                        <m:sSubPr>
                                          <m:ctrlP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altLang="zh-TW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22" y="3552590"/>
                <a:ext cx="2623071" cy="6178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向右箭號 9"/>
          <p:cNvSpPr/>
          <p:nvPr/>
        </p:nvSpPr>
        <p:spPr>
          <a:xfrm>
            <a:off x="2360919" y="3604698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右箭號 10"/>
          <p:cNvSpPr/>
          <p:nvPr/>
        </p:nvSpPr>
        <p:spPr>
          <a:xfrm>
            <a:off x="4691010" y="3604697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右箭號 11"/>
          <p:cNvSpPr/>
          <p:nvPr/>
        </p:nvSpPr>
        <p:spPr>
          <a:xfrm>
            <a:off x="6955513" y="3578643"/>
            <a:ext cx="292980" cy="565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6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2283151" y="6009039"/>
            <a:ext cx="2430602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TW" sz="2400" b="1" dirty="0">
                <a:solidFill>
                  <a:srgbClr val="0000FF"/>
                </a:solidFill>
              </a:rPr>
              <a:t>coefficient matrix</a:t>
            </a:r>
            <a:endParaRPr kumimoji="1" lang="en-US" altLang="zh-TW" sz="240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⋱</m:t>
                                      </m:r>
                                    </m:e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TW" sz="28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00FF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23" y="4428988"/>
                <a:ext cx="4328301" cy="158742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438985" y="536198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886" y="4428988"/>
                <a:ext cx="1429815" cy="158742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altLang="zh-TW" sz="28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763" y="4428988"/>
                <a:ext cx="1500667" cy="165500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5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17" grpId="0"/>
      <p:bldP spid="18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Augmented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a system of linear equation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78" y="2575286"/>
            <a:ext cx="4301490" cy="12973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24" y="2985192"/>
            <a:ext cx="1443514" cy="323374"/>
          </a:xfrm>
          <a:prstGeom prst="rect">
            <a:avLst/>
          </a:prstGeom>
        </p:spPr>
      </p:pic>
      <p:sp>
        <p:nvSpPr>
          <p:cNvPr id="6" name="向右箭號 5"/>
          <p:cNvSpPr/>
          <p:nvPr/>
        </p:nvSpPr>
        <p:spPr>
          <a:xfrm>
            <a:off x="5566743" y="2985192"/>
            <a:ext cx="723332" cy="429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68" y="4369105"/>
            <a:ext cx="6614863" cy="18765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92057" y="6211812"/>
            <a:ext cx="2541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TW" sz="2400" b="1" dirty="0">
                <a:solidFill>
                  <a:srgbClr val="FF0000"/>
                </a:solidFill>
              </a:rPr>
              <a:t>augmented matrix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062564" y="4471465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n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1925362" y="4471464"/>
            <a:ext cx="1047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1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4464179" y="4009799"/>
            <a:ext cx="2205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m x (n+1)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929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DarkBlue}{rgb}{0,0.08,0.45}&#10;\definecolor{MyDarkGreen}{rgb}{0,0.45,0.08}&#10;&#10;$$ \begin{array}{ccc}&#10;{\color{MyDarkBlue} a_{11}}{\color{red}x_1} &#10;+{\color{MyDarkBlue}  a_{12}}{\color{red}x_2}+ \cdots &#10;+{\color{MyDarkBlue}  a_{1n}}{\color{red}x_n} &#10;&amp;=&amp;{\color{MyDarkGreen}  b_1}\\&#10;{\color{MyDarkBlue} a_{21}}{\color{red}x_1} &#10;+{\color{MyDarkBlue}  a_{22}}{\color{red}x_2}+ \cdots &#10;+{\color{MyDarkBlue}  a_{2n}}{\color{red}x_n} &#10;&amp;=&amp;{\color{MyDarkGreen}  b_2}\\&#10;\vdots&amp;&amp;\\&#10;{\color{MyDarkBlue} a_{m1}}{\color{red}x_1} &#10;+{\color{MyDarkBlue}  a_{m2}}{\color{red}x_2}+ \cdots &#10;+{\color{MyDarkBlue}  a_{mn}}{\color{red}x_n} &#10;&amp;=&amp;{\color{MyDarkGreen}  b_m}\\&#10;\end{array}$$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{\color{MyBlue}A}{\color{red}{\bf x}} = {\color{MyGreen}{\bf b}}$$&#10;&#10;\end{document}"/>
  <p:tag name="IGUANATEXSIZE" val="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|c}{\color{MyBlue}A}&amp;{\color{MyGreen}&#10;{\bf b}}\end{array}\right] = \left[\begin{array}{ccccc} &#10;a_{11}&amp;a_{12}&amp;\cdots&amp;a_{1n}&amp;{\color{MyGreen}b_1}\\&#10;a_{21}&amp;a_{22}&amp;\cdots&amp; a_{2n}&amp;{\color{MyGreen}b_2}\\&#10;\vdots &amp; \vdots &amp; \ddots &amp; \vdots\\&#10;a_{m1}&amp;a_{m2} &amp; \cdots &amp; a_{mn}&amp;{\color{MyGreen}b_m}&#10;\end{array}\right]&#10;$$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-2&amp;-1&amp;3\\&#10;3&amp;-6&amp;-5&amp;3\\&#10;2&amp;-1&amp;1&amp;0&#10;\end{array}\right]&#10;$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[usenames]{color}&#10;\pagestyle{empty}&#10;\begin{document}&#10;\definecolor{MyBlue}{rgb}{0,0.08,0.45}&#10;\definecolor{MyGreen}{rgb}{0,0.45,0.08}&#10;&#10;$$ \left[\begin{array}{cccc}&#10;1&amp;0&amp;0&amp;-4\\&#10;0&amp;1&amp;0&amp;-5\\&#10;0&amp;0&amp;1&amp;3&#10;\end{array}\right] &#10;$$&#10;&#10;\end{document}"/>
  <p:tag name="IGUANATEXSIZE" val="25"/>
</p:tagLst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4283</TotalTime>
  <Words>1758</Words>
  <Application>Microsoft Office PowerPoint</Application>
  <PresentationFormat>如螢幕大小 (4:3)</PresentationFormat>
  <Paragraphs>333</Paragraphs>
  <Slides>33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3" baseType="lpstr">
      <vt:lpstr>微軟正黑體</vt:lpstr>
      <vt:lpstr>新細明體</vt:lpstr>
      <vt:lpstr>Arial</vt:lpstr>
      <vt:lpstr>Calibri</vt:lpstr>
      <vt:lpstr>Calibri Light</vt:lpstr>
      <vt:lpstr>Cambria Math</vt:lpstr>
      <vt:lpstr>MT Extra</vt:lpstr>
      <vt:lpstr>Symbol</vt:lpstr>
      <vt:lpstr>Times New Roman</vt:lpstr>
      <vt:lpstr>Office 佈景主題</vt:lpstr>
      <vt:lpstr>Solving System of  Linear Equations</vt:lpstr>
      <vt:lpstr>Reference</vt:lpstr>
      <vt:lpstr>九章算術</vt:lpstr>
      <vt:lpstr>算法統宗</vt:lpstr>
      <vt:lpstr>Equivalent</vt:lpstr>
      <vt:lpstr>Equivalent</vt:lpstr>
      <vt:lpstr>Solving system of linear equation</vt:lpstr>
      <vt:lpstr>Augmented Matrix</vt:lpstr>
      <vt:lpstr>Augmented Matrix</vt:lpstr>
      <vt:lpstr>Solving system of linear equation</vt:lpstr>
      <vt:lpstr>Solving system of linear equation</vt:lpstr>
      <vt:lpstr>Reduced Row Echelon Form</vt:lpstr>
      <vt:lpstr>Reduced Row Echelon Form</vt:lpstr>
      <vt:lpstr>Reduced Row Echelon Form</vt:lpstr>
      <vt:lpstr>Reduced Row Echelon Form</vt:lpstr>
      <vt:lpstr>RREF is unique</vt:lpstr>
      <vt:lpstr>Reduced Row Echelon Form</vt:lpstr>
      <vt:lpstr>Reduced Row Echelon Form</vt:lpstr>
      <vt:lpstr>PowerPoint 簡報</vt:lpstr>
      <vt:lpstr>Reduced Row Echelon Form</vt:lpstr>
      <vt:lpstr>Reduced Row Echelon Form</vt:lpstr>
      <vt:lpstr>Example 1</vt:lpstr>
      <vt:lpstr>Example 1</vt:lpstr>
      <vt:lpstr>Example 1</vt:lpstr>
      <vt:lpstr>Example 1</vt:lpstr>
      <vt:lpstr>Example 1</vt:lpstr>
      <vt:lpstr>Example 1</vt:lpstr>
      <vt:lpstr>PowerPoint 簡報</vt:lpstr>
      <vt:lpstr>Example 2</vt:lpstr>
      <vt:lpstr>Example 3</vt:lpstr>
      <vt:lpstr>Checking Independence</vt:lpstr>
      <vt:lpstr>Checking Independence</vt:lpstr>
      <vt:lpstr>Checking Independence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Linear</dc:title>
  <dc:creator>Lee Hung-yi</dc:creator>
  <cp:lastModifiedBy>Hung-yi Lee</cp:lastModifiedBy>
  <cp:revision>123</cp:revision>
  <dcterms:created xsi:type="dcterms:W3CDTF">2016-02-04T04:11:56Z</dcterms:created>
  <dcterms:modified xsi:type="dcterms:W3CDTF">2018-09-25T08:57:05Z</dcterms:modified>
</cp:coreProperties>
</file>